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36"/>
  </p:notesMasterIdLst>
  <p:handoutMasterIdLst>
    <p:handoutMasterId r:id="rId37"/>
  </p:handoutMasterIdLst>
  <p:sldIdLst>
    <p:sldId id="286" r:id="rId5"/>
    <p:sldId id="263" r:id="rId6"/>
    <p:sldId id="269" r:id="rId7"/>
    <p:sldId id="268" r:id="rId8"/>
    <p:sldId id="262" r:id="rId9"/>
    <p:sldId id="316" r:id="rId10"/>
    <p:sldId id="276" r:id="rId11"/>
    <p:sldId id="270" r:id="rId12"/>
    <p:sldId id="306" r:id="rId13"/>
    <p:sldId id="288" r:id="rId14"/>
    <p:sldId id="271" r:id="rId15"/>
    <p:sldId id="308" r:id="rId16"/>
    <p:sldId id="331" r:id="rId17"/>
    <p:sldId id="311" r:id="rId18"/>
    <p:sldId id="333" r:id="rId19"/>
    <p:sldId id="287" r:id="rId20"/>
    <p:sldId id="313" r:id="rId21"/>
    <p:sldId id="312" r:id="rId22"/>
    <p:sldId id="275" r:id="rId23"/>
    <p:sldId id="324" r:id="rId24"/>
    <p:sldId id="274" r:id="rId25"/>
    <p:sldId id="329" r:id="rId26"/>
    <p:sldId id="330" r:id="rId27"/>
    <p:sldId id="317" r:id="rId28"/>
    <p:sldId id="296" r:id="rId29"/>
    <p:sldId id="325" r:id="rId30"/>
    <p:sldId id="326" r:id="rId31"/>
    <p:sldId id="327" r:id="rId32"/>
    <p:sldId id="328" r:id="rId33"/>
    <p:sldId id="301" r:id="rId34"/>
    <p:sldId id="30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H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1D1"/>
    <a:srgbClr val="005696"/>
    <a:srgbClr val="00467A"/>
    <a:srgbClr val="C8DFF5"/>
    <a:srgbClr val="BE4646"/>
    <a:srgbClr val="E61414"/>
    <a:srgbClr val="0066CC"/>
    <a:srgbClr val="527CAE"/>
    <a:srgbClr val="98C2EC"/>
    <a:srgbClr val="B1D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6" autoAdjust="0"/>
    <p:restoredTop sz="95863" autoAdjust="0"/>
  </p:normalViewPr>
  <p:slideViewPr>
    <p:cSldViewPr>
      <p:cViewPr varScale="1">
        <p:scale>
          <a:sx n="114" d="100"/>
          <a:sy n="114" d="100"/>
        </p:scale>
        <p:origin x="11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856"/>
    </p:cViewPr>
  </p:sorterViewPr>
  <p:notesViewPr>
    <p:cSldViewPr>
      <p:cViewPr varScale="1">
        <p:scale>
          <a:sx n="53" d="100"/>
          <a:sy n="53" d="100"/>
        </p:scale>
        <p:origin x="-25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C14AA-BB82-47B5-ACE9-49113107D4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1379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1A111-1ED5-4188-A24E-17EA363A0F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5554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31A111-1ED5-4188-A24E-17EA363A0F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8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Then</a:t>
            </a:r>
            <a:r>
              <a:rPr lang="en-GB" baseline="0" dirty="0"/>
              <a:t> click on the </a:t>
            </a:r>
            <a:r>
              <a:rPr lang="en-GB" dirty="0"/>
              <a:t>Student Life tab.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A4676-0AA1-40C3-A240-52FAF0876C1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B7E2-53CD-4CA7-9483-21BE04FDA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7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C495-1E06-41B4-AB1A-8456C65E2E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0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3B3F9-22AF-4D6C-BA41-C6C9FC9D0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4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5A14B-BDD2-43F2-B45E-2D013D3A54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539E5-C52C-4422-A3D9-9380064F3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9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E5164-E824-4281-A2E8-CA2323D98D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0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E77A7-B950-453B-8CD9-B24B15AA72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9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351F6-A01A-4115-9B95-C0CA2E111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4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4DAC1-6543-49AF-8B48-A063236CE7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5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D9DF-B1C8-4FED-AC71-400714D3BF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5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62452-AC3F-48B8-AA26-8B7BA2DA80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3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160">
              <a:srgbClr val="6B546E"/>
            </a:gs>
            <a:gs pos="37914">
              <a:srgbClr val="005696"/>
            </a:gs>
            <a:gs pos="27502">
              <a:srgbClr val="005696"/>
            </a:gs>
            <a:gs pos="16237">
              <a:srgbClr val="005696"/>
            </a:gs>
            <a:gs pos="52000">
              <a:srgbClr val="005696"/>
            </a:gs>
            <a:gs pos="73000">
              <a:srgbClr val="375581"/>
            </a:gs>
            <a:gs pos="64000">
              <a:srgbClr val="005696"/>
            </a:gs>
            <a:gs pos="93000">
              <a:srgbClr val="C0524E"/>
            </a:gs>
            <a:gs pos="8333">
              <a:srgbClr val="00569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409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410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0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1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1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1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1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2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2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2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12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412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3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3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3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3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3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3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3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4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14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4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4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5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5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5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5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  <p:sp>
              <p:nvSpPr>
                <p:cNvPr id="415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/>
                </a:p>
              </p:txBody>
            </p:sp>
          </p:grpSp>
          <p:sp>
            <p:nvSpPr>
              <p:cNvPr id="415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5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892B8D4-E0B1-41B6-B8A9-173EBBC13A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ell.blogs.nytimes.com/2016/06/23/is-selfie-culture/" TargetMode="External"/><Relationship Id="rId2" Type="http://schemas.openxmlformats.org/officeDocument/2006/relationships/hyperlink" Target="https://www.google.com/policies/privacy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.densem.edu/writing-center-resource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.densem.edu/writing-center-resource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studentlife.densem.edu/writing-center-editing" TargetMode="External"/><Relationship Id="rId7" Type="http://schemas.openxmlformats.org/officeDocument/2006/relationships/hyperlink" Target="https://www.sl.densem.edu/writing-center-edit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hyperlink" Target="https://www.studentlife.densem.edu/writing-center-resources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sl.densem.edu/writing-center-tutoring" TargetMode="External"/><Relationship Id="rId9" Type="http://schemas.openxmlformats.org/officeDocument/2006/relationships/hyperlink" Target="https://www.sl.densem.edu/writing-center-resources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mosshoptalk.com/for-studen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81200"/>
            <a:ext cx="9143999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>
                <a:solidFill>
                  <a:schemeClr val="tx1"/>
                </a:solidFill>
              </a:rPr>
              <a:t>Tips on Turabian</a:t>
            </a:r>
          </a:p>
        </p:txBody>
      </p:sp>
      <p:sp>
        <p:nvSpPr>
          <p:cNvPr id="4" name="Text Box 209"/>
          <p:cNvSpPr txBox="1">
            <a:spLocks noChangeArrowheads="1"/>
          </p:cNvSpPr>
          <p:nvPr/>
        </p:nvSpPr>
        <p:spPr bwMode="auto">
          <a:xfrm>
            <a:off x="1676400" y="4563335"/>
            <a:ext cx="5907314" cy="1608865"/>
          </a:xfrm>
          <a:prstGeom prst="rect">
            <a:avLst/>
          </a:prstGeom>
          <a:solidFill>
            <a:srgbClr val="00246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000" b="1" cap="small" dirty="0">
              <a:solidFill>
                <a:schemeClr val="bg1"/>
              </a:solidFill>
              <a:latin typeface="Verdana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cap="small" dirty="0">
                <a:solidFill>
                  <a:schemeClr val="bg1">
                    <a:lumMod val="20000"/>
                    <a:lumOff val="80000"/>
                  </a:schemeClr>
                </a:solidFill>
                <a:latin typeface="Verdana"/>
                <a:ea typeface="Times New Roman"/>
              </a:rPr>
              <a:t>Latest Update: Fall 2021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000" cap="small" dirty="0">
              <a:solidFill>
                <a:schemeClr val="bg1">
                  <a:lumMod val="20000"/>
                  <a:lumOff val="80000"/>
                </a:schemeClr>
              </a:solidFill>
              <a:latin typeface="Verdana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i="1" cap="small" dirty="0">
                <a:solidFill>
                  <a:schemeClr val="bg1">
                    <a:lumMod val="20000"/>
                    <a:lumOff val="80000"/>
                  </a:schemeClr>
                </a:solidFill>
                <a:latin typeface="Verdana"/>
                <a:ea typeface="Times New Roman"/>
              </a:rPr>
              <a:t>Questions?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cap="small" dirty="0">
                <a:solidFill>
                  <a:schemeClr val="bg1">
                    <a:lumMod val="20000"/>
                    <a:lumOff val="80000"/>
                  </a:schemeClr>
                </a:solidFill>
                <a:latin typeface="Verdana"/>
                <a:ea typeface="Times New Roman"/>
              </a:rPr>
              <a:t>E-mail: </a:t>
            </a:r>
            <a:r>
              <a:rPr lang="en-US" sz="2000" cap="small" dirty="0" err="1">
                <a:solidFill>
                  <a:srgbClr val="FFFF00"/>
                </a:solidFill>
                <a:latin typeface="Verdana"/>
                <a:ea typeface="Times New Roman"/>
              </a:rPr>
              <a:t>WritingCenter@DenverSeminary.edu</a:t>
            </a:r>
            <a:endParaRPr lang="en-US" sz="2000" dirty="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16468" y="607719"/>
            <a:ext cx="3660532" cy="872737"/>
            <a:chOff x="2744585" y="607719"/>
            <a:chExt cx="3660532" cy="872737"/>
          </a:xfrm>
        </p:grpSpPr>
        <p:sp>
          <p:nvSpPr>
            <p:cNvPr id="5" name="Text Box 209"/>
            <p:cNvSpPr txBox="1">
              <a:spLocks noChangeAspect="1" noChangeArrowheads="1"/>
            </p:cNvSpPr>
            <p:nvPr/>
          </p:nvSpPr>
          <p:spPr bwMode="auto">
            <a:xfrm>
              <a:off x="2744585" y="607719"/>
              <a:ext cx="3660532" cy="872737"/>
            </a:xfrm>
            <a:prstGeom prst="rect">
              <a:avLst/>
            </a:prstGeom>
            <a:solidFill>
              <a:srgbClr val="00246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6" name="Picture 5" descr="whitelogo.w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813" y="783794"/>
              <a:ext cx="2877348" cy="5669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066800" y="32766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Pointers from Turabian’s </a:t>
            </a:r>
            <a:r>
              <a:rPr lang="en-US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 Manual for Writers,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9</a:t>
            </a:r>
            <a:r>
              <a:rPr lang="en-US" sz="2000" b="1" spc="50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ed.</a:t>
            </a:r>
            <a:r>
              <a:rPr lang="en-US" sz="2000" dirty="0"/>
              <a:t> &amp; Denver Seminary’s </a:t>
            </a:r>
            <a:r>
              <a:rPr lang="en-US" sz="20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Guidance for Research Papers </a:t>
            </a:r>
            <a:r>
              <a:rPr lang="en-US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(2020)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130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6425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ts val="28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Turabian at Denver Seminary</a:t>
            </a:r>
            <a:b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What to Capitalize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469187" cy="4497387"/>
          </a:xfrm>
        </p:spPr>
        <p:txBody>
          <a:bodyPr/>
          <a:lstStyle/>
          <a:p>
            <a:pPr marL="339725" indent="-339725" eaLnBrk="1" hangingPunct="1">
              <a:buClr>
                <a:srgbClr val="E61414"/>
              </a:buClr>
              <a:defRPr/>
            </a:pPr>
            <a:r>
              <a:rPr lang="en-US" sz="2800" dirty="0"/>
              <a:t>Capitalize: </a:t>
            </a:r>
          </a:p>
          <a:p>
            <a:pPr marL="796925" lvl="1" indent="-339725" eaLnBrk="1" hangingPunct="1">
              <a:defRPr/>
            </a:pPr>
            <a:r>
              <a:rPr lang="en-US" sz="2400" dirty="0"/>
              <a:t>the Bible, Holy Bible</a:t>
            </a:r>
          </a:p>
          <a:p>
            <a:pPr marL="796925" lvl="1" indent="-339725" eaLnBrk="1" hangingPunct="1">
              <a:defRPr/>
            </a:pPr>
            <a:r>
              <a:rPr lang="en-US" sz="2400" dirty="0"/>
              <a:t>the Holy Scriptures</a:t>
            </a:r>
          </a:p>
          <a:p>
            <a:pPr marL="796925" lvl="1" indent="-339725" eaLnBrk="1" hangingPunct="1">
              <a:defRPr/>
            </a:pPr>
            <a:r>
              <a:rPr lang="en-US" sz="2400" dirty="0"/>
              <a:t>the Word of God</a:t>
            </a:r>
          </a:p>
          <a:p>
            <a:pPr marL="457200" lvl="1" indent="0" eaLnBrk="1" hangingPunct="1">
              <a:buNone/>
              <a:defRPr/>
            </a:pPr>
            <a:endParaRPr lang="en-US" sz="2400" dirty="0"/>
          </a:p>
          <a:p>
            <a:pPr marL="339725" indent="-339725" eaLnBrk="1" hangingPunct="1">
              <a:buClr>
                <a:srgbClr val="E61414"/>
              </a:buClr>
              <a:defRPr/>
            </a:pPr>
            <a:r>
              <a:rPr lang="en-US" sz="2800" dirty="0"/>
              <a:t>Do not capitalize:</a:t>
            </a:r>
          </a:p>
          <a:p>
            <a:pPr marL="796925" lvl="1" indent="-339725" eaLnBrk="1" hangingPunct="1">
              <a:defRPr/>
            </a:pPr>
            <a:r>
              <a:rPr lang="en-US" sz="2400" dirty="0"/>
              <a:t>biblical studies, biblical narrative</a:t>
            </a:r>
          </a:p>
          <a:p>
            <a:pPr marL="796925" lvl="1" indent="-339725" eaLnBrk="1" hangingPunct="1">
              <a:defRPr/>
            </a:pPr>
            <a:r>
              <a:rPr lang="en-US" sz="2400" dirty="0"/>
              <a:t>scriptural, scripture references</a:t>
            </a:r>
          </a:p>
          <a:p>
            <a:pPr marL="796925" lvl="1" indent="-339725" eaLnBrk="1" hangingPunct="1">
              <a:defRPr/>
            </a:pPr>
            <a:r>
              <a:rPr lang="en-US" sz="2400" dirty="0"/>
              <a:t>scripture</a:t>
            </a:r>
          </a:p>
        </p:txBody>
      </p:sp>
    </p:spTree>
    <p:extLst>
      <p:ext uri="{BB962C8B-B14F-4D97-AF65-F5344CB8AC3E}">
        <p14:creationId xmlns:p14="http://schemas.microsoft.com/office/powerpoint/2010/main" val="3316714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Highlights from Turabian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931" y="1524000"/>
            <a:ext cx="8459787" cy="4495800"/>
          </a:xfrm>
        </p:spPr>
        <p:txBody>
          <a:bodyPr/>
          <a:lstStyle/>
          <a:p>
            <a:pPr marL="406400" lvl="1" indent="-292100">
              <a:buClr>
                <a:srgbClr val="E61414"/>
              </a:buClr>
              <a:defRPr/>
            </a:pPr>
            <a:r>
              <a:rPr lang="en-US" dirty="0"/>
              <a:t>Terms from Other Languages </a:t>
            </a:r>
            <a:r>
              <a:rPr lang="en-US" sz="2400" dirty="0"/>
              <a:t>(p. 323)</a:t>
            </a:r>
          </a:p>
          <a:p>
            <a:pPr marL="114300" lvl="1" indent="0">
              <a:buClr>
                <a:srgbClr val="E61414"/>
              </a:buClr>
              <a:buNone/>
              <a:defRPr/>
            </a:pPr>
            <a:endParaRPr lang="en-US" sz="1000" dirty="0"/>
          </a:p>
          <a:p>
            <a:pPr marL="863600" lvl="2" indent="-406400">
              <a:buClrTx/>
              <a:defRPr/>
            </a:pPr>
            <a:r>
              <a:rPr lang="en-US" dirty="0"/>
              <a:t>Italicize foreign language terms and transliterations of Greek and Hebrew.</a:t>
            </a:r>
          </a:p>
          <a:p>
            <a:pPr marL="1201738" lvl="3" indent="-338138">
              <a:buClr>
                <a:srgbClr val="E61414"/>
              </a:buCl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Examples:</a:t>
            </a:r>
            <a:endParaRPr lang="en-US" sz="2400" dirty="0">
              <a:effectLst/>
            </a:endParaRPr>
          </a:p>
          <a:p>
            <a:pPr marL="1608138" lvl="4" indent="-406400">
              <a:defRPr/>
            </a:pPr>
            <a:r>
              <a:rPr lang="en-US" sz="2400" dirty="0"/>
              <a:t>The transliteration for “word” in Greek is </a:t>
            </a:r>
            <a:r>
              <a:rPr lang="en-US" sz="2400" i="1" dirty="0"/>
              <a:t>logos</a:t>
            </a:r>
            <a:r>
              <a:rPr lang="en-US" sz="2400" dirty="0"/>
              <a:t>.</a:t>
            </a:r>
          </a:p>
          <a:p>
            <a:pPr marL="1608138" lvl="4" indent="-406400">
              <a:defRPr/>
            </a:pPr>
            <a:r>
              <a:rPr lang="en-US" sz="2400" dirty="0"/>
              <a:t>The transliteration for “rest” in Hebrew is </a:t>
            </a:r>
            <a:r>
              <a:rPr lang="en-US" sz="2400" i="1" dirty="0" err="1"/>
              <a:t>nuwach</a:t>
            </a:r>
            <a:r>
              <a:rPr lang="en-US" sz="2400" dirty="0"/>
              <a:t>.</a:t>
            </a:r>
          </a:p>
          <a:p>
            <a:pPr marL="1608138" lvl="4" indent="-406400">
              <a:defRPr/>
            </a:pPr>
            <a:endParaRPr lang="en-US" sz="1000" dirty="0"/>
          </a:p>
          <a:p>
            <a:pPr marL="863600" lvl="2" indent="-406400">
              <a:buClrTx/>
              <a:defRPr/>
            </a:pPr>
            <a:r>
              <a:rPr lang="en-US" dirty="0"/>
              <a:t>Do not italicize familiar terms (e.g., de facto, vis-à-vis).</a:t>
            </a:r>
          </a:p>
          <a:p>
            <a:pPr marL="457200" lvl="2" indent="0">
              <a:buClrTx/>
              <a:buNone/>
              <a:defRPr/>
            </a:pPr>
            <a:r>
              <a:rPr lang="en-US" sz="1000" dirty="0"/>
              <a:t>   </a:t>
            </a:r>
          </a:p>
          <a:p>
            <a:pPr marL="863600" lvl="2" indent="-406400">
              <a:buClrTx/>
              <a:defRPr/>
            </a:pPr>
            <a:r>
              <a:rPr lang="en-US" dirty="0"/>
              <a:t>Do not italicize Greek and Hebrew terms when written in Greek and Hebrew letters. </a:t>
            </a:r>
            <a:endParaRPr lang="en-US" dirty="0">
              <a:effectLst/>
            </a:endParaRPr>
          </a:p>
          <a:p>
            <a:pPr marL="914400" lvl="2" indent="0">
              <a:buNone/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2209800"/>
          </a:xfrm>
        </p:spPr>
        <p:txBody>
          <a:bodyPr/>
          <a:lstStyle/>
          <a:p>
            <a:pPr marL="339725" indent="-339725" eaLnBrk="1" hangingPunct="1">
              <a:spcBef>
                <a:spcPts val="0"/>
              </a:spcBef>
              <a:buClr>
                <a:srgbClr val="E61414"/>
              </a:buClr>
              <a:defRPr/>
            </a:pPr>
            <a:r>
              <a:rPr lang="en-US" sz="2800" dirty="0"/>
              <a:t>Numbering, Time, Dates: </a:t>
            </a:r>
          </a:p>
          <a:p>
            <a:pPr marL="739775" lvl="1" indent="-339725" eaLnBrk="1" hangingPunct="1">
              <a:spcBef>
                <a:spcPts val="0"/>
              </a:spcBef>
              <a:defRPr/>
            </a:pPr>
            <a:r>
              <a:rPr lang="en-US" sz="2000" dirty="0"/>
              <a:t>To express a range of numbers, such as pages or years, give the inclusive numbers of the sequence (e.g., “45-50”) (p. 337).</a:t>
            </a:r>
          </a:p>
          <a:p>
            <a:pPr marL="739775" lvl="1" indent="-339725" eaLnBrk="1" hangingPunct="1">
              <a:spcBef>
                <a:spcPts val="0"/>
              </a:spcBef>
              <a:defRPr/>
            </a:pPr>
            <a:r>
              <a:rPr lang="en-US" sz="2000" dirty="0"/>
              <a:t>If the numbers are spelled out, express the range with the words </a:t>
            </a:r>
            <a:r>
              <a:rPr lang="en-US" sz="2000" i="1" dirty="0"/>
              <a:t>from </a:t>
            </a:r>
            <a:r>
              <a:rPr lang="en-US" sz="2000" dirty="0"/>
              <a:t>and </a:t>
            </a:r>
            <a:r>
              <a:rPr lang="en-US" sz="2000" i="1" dirty="0"/>
              <a:t>to</a:t>
            </a:r>
            <a:r>
              <a:rPr lang="en-US" sz="2000" dirty="0"/>
              <a:t> (e.g., “from 45 to 50” but </a:t>
            </a:r>
            <a:r>
              <a:rPr lang="en-US" sz="2000" i="1" dirty="0"/>
              <a:t>not</a:t>
            </a:r>
            <a:r>
              <a:rPr lang="en-US" sz="2000" dirty="0"/>
              <a:t> “from 45-50”) (p. 337).</a:t>
            </a:r>
          </a:p>
          <a:p>
            <a:pPr marL="739775" lvl="1" indent="-339725" eaLnBrk="1" hangingPunct="1">
              <a:spcBef>
                <a:spcPts val="0"/>
              </a:spcBef>
              <a:defRPr/>
            </a:pPr>
            <a:r>
              <a:rPr lang="en-US" sz="2000" dirty="0">
                <a:solidFill>
                  <a:srgbClr val="FFFF00"/>
                </a:solidFill>
              </a:rPr>
              <a:t>Never use commas in page numbers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Highlights from Turabian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36656"/>
              </p:ext>
            </p:extLst>
          </p:nvPr>
        </p:nvGraphicFramePr>
        <p:xfrm>
          <a:off x="457200" y="3886200"/>
          <a:ext cx="8229600" cy="25146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First number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 number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dirty="0"/>
                        <a:t>1-99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</a:t>
                      </a:r>
                      <a:r>
                        <a:rPr lang="en-US" baseline="0" dirty="0"/>
                        <a:t> all digits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3-10, 71-72, 96-117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r>
                        <a:rPr lang="en-US" dirty="0"/>
                        <a:t>100 or multiples</a:t>
                      </a:r>
                      <a:r>
                        <a:rPr lang="en-US" baseline="0" dirty="0"/>
                        <a:t> of 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all digits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100-104, 1100-1113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en-US" dirty="0"/>
                        <a:t>101-109, 201-209,</a:t>
                      </a:r>
                      <a:r>
                        <a:rPr lang="en-US" baseline="0" dirty="0"/>
                        <a:t> etc.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changed part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101-9,</a:t>
                      </a:r>
                      <a:r>
                        <a:rPr lang="en-US" baseline="0" dirty="0"/>
                        <a:t> 808-33, 1103-4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110-199, 210-299,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two digits unless more are needed to include all changed parts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321-28,</a:t>
                      </a:r>
                      <a:r>
                        <a:rPr lang="en-US" baseline="0" dirty="0"/>
                        <a:t> 498-532, 1087-89, 1496-500, 11564-615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418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028700"/>
            <a:ext cx="8382000" cy="1905000"/>
          </a:xfrm>
        </p:spPr>
        <p:txBody>
          <a:bodyPr/>
          <a:lstStyle/>
          <a:p>
            <a:pPr marL="339725" indent="-339725" eaLnBrk="1" hangingPunct="1">
              <a:spcBef>
                <a:spcPts val="0"/>
              </a:spcBef>
              <a:buClr>
                <a:srgbClr val="E61414"/>
              </a:buClr>
              <a:defRPr/>
            </a:pPr>
            <a:r>
              <a:rPr lang="en-US" sz="2800" dirty="0"/>
              <a:t>Sections and Headings (pp. 404-5)</a:t>
            </a:r>
          </a:p>
          <a:p>
            <a:pPr marL="739775" lvl="1" indent="-339725" eaLnBrk="1" hangingPunct="1">
              <a:spcBef>
                <a:spcPts val="0"/>
              </a:spcBef>
              <a:defRPr/>
            </a:pPr>
            <a:r>
              <a:rPr lang="en-US" sz="2000" dirty="0"/>
              <a:t>Long class papers may have multiple levels of subheads (headings), which are designated first level, second level</a:t>
            </a:r>
            <a:r>
              <a:rPr lang="en-US" sz="2000" i="1" dirty="0"/>
              <a:t>, </a:t>
            </a:r>
            <a:r>
              <a:rPr lang="en-US" sz="2000" dirty="0"/>
              <a:t>etc.</a:t>
            </a:r>
          </a:p>
          <a:p>
            <a:pPr marL="739775" lvl="1" indent="-339725" eaLnBrk="1" hangingPunct="1">
              <a:spcBef>
                <a:spcPts val="0"/>
              </a:spcBef>
              <a:defRPr/>
            </a:pPr>
            <a:r>
              <a:rPr lang="en-US" sz="2000" dirty="0"/>
              <a:t>Unless you are writing a very long and complex paper, think carefully before using more than two or three levels of subheads.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Highlights from Turabian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035308"/>
              </p:ext>
            </p:extLst>
          </p:nvPr>
        </p:nvGraphicFramePr>
        <p:xfrm>
          <a:off x="530225" y="3124200"/>
          <a:ext cx="8153400" cy="3322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2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Heading</a:t>
                      </a:r>
                    </a:p>
                    <a:p>
                      <a:pPr algn="ctr"/>
                      <a:r>
                        <a:rPr lang="en-US" sz="1800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Format</a:t>
                      </a:r>
                    </a:p>
                    <a:p>
                      <a:pPr algn="ctr"/>
                      <a:r>
                        <a:rPr lang="en-US" sz="1800" dirty="0"/>
                        <a:t> Example 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66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/>
                          <a:cs typeface="Times New Roman"/>
                        </a:rPr>
                        <a:t>First</a:t>
                      </a:r>
                      <a:r>
                        <a:rPr lang="en-US" baseline="0" dirty="0">
                          <a:latin typeface="Times New Roman"/>
                          <a:cs typeface="Times New Roman"/>
                        </a:rPr>
                        <a:t> level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/>
                          <a:cs typeface="Times New Roman"/>
                        </a:rPr>
                        <a:t>Centered, Boldface or Italic Type, Headline-style Capitalization</a:t>
                      </a:r>
                    </a:p>
                    <a:p>
                      <a:pPr algn="ctr"/>
                      <a:endParaRPr lang="en-US" sz="400" b="1" dirty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1600" b="1" dirty="0">
                          <a:latin typeface="Times New Roman"/>
                          <a:cs typeface="Times New Roman"/>
                        </a:rPr>
                        <a:t>Contemporary 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2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/>
                          <a:cs typeface="Times New Roman"/>
                        </a:rPr>
                        <a:t>Second</a:t>
                      </a:r>
                      <a:r>
                        <a:rPr lang="en-US" baseline="0" dirty="0">
                          <a:latin typeface="Times New Roman"/>
                          <a:cs typeface="Times New Roman"/>
                        </a:rPr>
                        <a:t> level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/>
                          <a:cs typeface="Times New Roman"/>
                        </a:rPr>
                        <a:t>Centered, Regular Type, Headline-style Capitalization</a:t>
                      </a:r>
                    </a:p>
                    <a:p>
                      <a:pPr algn="ctr"/>
                      <a:endParaRPr lang="en-US" sz="400" dirty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en-US" sz="1600" b="0" dirty="0">
                          <a:latin typeface="Times New Roman"/>
                          <a:cs typeface="Times New Roman"/>
                        </a:rPr>
                        <a:t>What</a:t>
                      </a:r>
                      <a:r>
                        <a:rPr lang="en-US" sz="1600" b="0" baseline="0" dirty="0">
                          <a:latin typeface="Times New Roman"/>
                          <a:cs typeface="Times New Roman"/>
                        </a:rPr>
                        <a:t> Are the Major Styles?</a:t>
                      </a:r>
                      <a:endParaRPr lang="en-US" sz="16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2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/>
                          <a:cs typeface="Times New Roman"/>
                        </a:rPr>
                        <a:t>Third level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i="1" dirty="0">
                          <a:latin typeface="Times New Roman"/>
                          <a:cs typeface="Times New Roman"/>
                        </a:rPr>
                        <a:t>Flush Left, Boldface or Italic Type, Headline-style Capitalization</a:t>
                      </a:r>
                    </a:p>
                    <a:p>
                      <a:pPr algn="l"/>
                      <a:endParaRPr lang="en-US" sz="400" i="1" dirty="0">
                        <a:latin typeface="Times New Roman"/>
                        <a:cs typeface="Times New Roman"/>
                      </a:endParaRPr>
                    </a:p>
                    <a:p>
                      <a:pPr algn="l"/>
                      <a:r>
                        <a:rPr lang="en-US" sz="1600" i="1" dirty="0">
                          <a:latin typeface="Times New Roman"/>
                          <a:cs typeface="Times New Roman"/>
                        </a:rPr>
                        <a:t>Abstract Expressionism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2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/>
                          <a:cs typeface="Times New Roman"/>
                        </a:rPr>
                        <a:t>Fourth level</a:t>
                      </a:r>
                      <a:endParaRPr lang="en-US" i="1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/>
                          <a:cs typeface="Times New Roman"/>
                        </a:rPr>
                        <a:t>Flush left, roman type, sentence-style capitalization</a:t>
                      </a:r>
                    </a:p>
                    <a:p>
                      <a:pPr algn="l"/>
                      <a:endParaRPr lang="en-US" sz="400" dirty="0">
                        <a:latin typeface="Times New Roman"/>
                        <a:cs typeface="Times New Roman"/>
                      </a:endParaRPr>
                    </a:p>
                    <a:p>
                      <a:pPr algn="l"/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Major painters and practitioners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8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Citing Books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838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2800" b="1" dirty="0"/>
              <a:t>Sample Citations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196172"/>
              </p:ext>
            </p:extLst>
          </p:nvPr>
        </p:nvGraphicFramePr>
        <p:xfrm>
          <a:off x="457200" y="1524000"/>
          <a:ext cx="8229600" cy="454152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0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Source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Footnote</a:t>
                      </a:r>
                    </a:p>
                    <a:p>
                      <a:pPr algn="ctr"/>
                      <a:r>
                        <a:rPr lang="en-US" baseline="0" dirty="0"/>
                        <a:t>Bibliography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088"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Book, Basic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order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7200"/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Author’s full name, </a:t>
                      </a: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Book Title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ed., trans., Series, Edition, Vol. 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(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Place: Publisher, Year), Pages.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20700" indent="-52070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Author’s last name, first name and initial. </a:t>
                      </a: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Book Title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Ed. Trans. Series. Edition. Vol. Number. Place: Publisher, Year</a:t>
                      </a: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4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70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(p. 171)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7200"/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Katie Kitamura, </a:t>
                      </a: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Separation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(New York: Riverhead Books,</a:t>
                      </a: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2017), 25.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endParaRPr lang="en-US" sz="1400" dirty="0"/>
                    </a:p>
                    <a:p>
                      <a:pPr marL="520700" indent="-520700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Schüssler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Fiorenza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Elisabeth. </a:t>
                      </a: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Memory of Her: A Feminist Theological</a:t>
                      </a:r>
                      <a:r>
                        <a:rPr lang="en-US" sz="140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Reconstruction of Christian Origins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New York: Crossroad, 1984.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475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Editor or Translator </a:t>
                      </a:r>
                    </a:p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addition to author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(p. 172)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406400"/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Georg Wilhelm Friedrich Hegel, </a:t>
                      </a: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Science of Logic,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ed. and trans. George di Giovanni (Cambridge: Cambridge University Press, 2010), 642-43.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endParaRPr lang="en-US" sz="1400" dirty="0">
                        <a:effectLst/>
                      </a:endParaRPr>
                    </a:p>
                    <a:p>
                      <a:pPr marL="457200" indent="-457200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Hegel, Georg Wilhelm Friedrich. </a:t>
                      </a: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Science of Logic.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Edited and translated by George di Giovanni.  Cambridge: Cambridge University Press, 2010.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5423" y="6211669"/>
            <a:ext cx="873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(See templates on pp. 151-53, plus many more types of sources starting on p. 171.)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21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8" y="-54982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Citing Electronic Books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112" y="6408003"/>
            <a:ext cx="760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See section 17.1.10, “Electronic Books” (pp. 186-7) for more information.</a:t>
            </a:r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974043F-4857-0143-9B05-3B6398503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58599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2800" b="1" dirty="0"/>
              <a:t>Sample Citations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66A0A81-63F1-1F40-8948-FB26908793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129367"/>
              </p:ext>
            </p:extLst>
          </p:nvPr>
        </p:nvGraphicFramePr>
        <p:xfrm>
          <a:off x="379412" y="3598282"/>
          <a:ext cx="8382000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5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Footnote</a:t>
                      </a:r>
                    </a:p>
                    <a:p>
                      <a:pPr algn="ctr"/>
                      <a:r>
                        <a:rPr lang="en-US" dirty="0"/>
                        <a:t>Bibliography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E-book from Database</a:t>
                      </a:r>
                    </a:p>
                    <a:p>
                      <a:r>
                        <a:rPr lang="en-US" sz="1400" b="0" dirty="0"/>
                        <a:t>(p. 186)</a:t>
                      </a:r>
                    </a:p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06400"/>
                      <a:r>
                        <a:rPr lang="en-US" sz="1400" kern="1200" baseline="30000" dirty="0">
                          <a:effectLst/>
                        </a:rPr>
                        <a:t>7 </a:t>
                      </a:r>
                      <a:r>
                        <a:rPr lang="en-US" sz="1400" dirty="0"/>
                        <a:t>Eric Schlosser, </a:t>
                      </a:r>
                      <a:r>
                        <a:rPr lang="en-US" sz="1400" i="1" dirty="0"/>
                        <a:t>Fast Food Nation: The Dark Side of the American Meal </a:t>
                      </a:r>
                      <a:r>
                        <a:rPr lang="en-US" sz="1400" i="0" dirty="0"/>
                        <a:t>(Boston: Houghton Mifflin, 2001), 88, ProQuest Ebrary.</a:t>
                      </a:r>
                      <a:endParaRPr lang="en-US" sz="1400" dirty="0"/>
                    </a:p>
                    <a:p>
                      <a:endParaRPr lang="en-US" sz="1400" dirty="0">
                        <a:effectLst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</a:rPr>
                        <a:t>Schlosser, Eric. </a:t>
                      </a:r>
                      <a:r>
                        <a:rPr lang="en-US" sz="1400" i="1" dirty="0"/>
                        <a:t>Fast Food Nation: The Dark Side of the American Meal. </a:t>
                      </a:r>
                      <a:r>
                        <a:rPr lang="en-US" sz="1400" i="0" dirty="0"/>
                        <a:t>Boston: Houghton Mifflin, 2001. ProQuest Ebrary.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Kindle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(p. 186)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06400"/>
                      <a:r>
                        <a:rPr lang="en-US" sz="1400" kern="1200" baseline="30000" dirty="0">
                          <a:effectLst/>
                        </a:rPr>
                        <a:t>12 </a:t>
                      </a:r>
                      <a:r>
                        <a:rPr lang="en-US" sz="1400" kern="1200" dirty="0">
                          <a:effectLst/>
                        </a:rPr>
                        <a:t>Malcolm Gladwell, </a:t>
                      </a:r>
                      <a:r>
                        <a:rPr lang="en-US" sz="1400" i="1" kern="1200" dirty="0">
                          <a:effectLst/>
                        </a:rPr>
                        <a:t>Outliers: The Story of Success</a:t>
                      </a:r>
                      <a:r>
                        <a:rPr lang="en-US" sz="1400" i="0" kern="1200" dirty="0">
                          <a:effectLst/>
                        </a:rPr>
                        <a:t> (Boston: Little, Brown, 2008), chap. 1, sec. 4. Kindle.</a:t>
                      </a:r>
                    </a:p>
                    <a:p>
                      <a:pPr marL="0" indent="406400"/>
                      <a:endParaRPr lang="en-US" sz="1400" dirty="0">
                        <a:effectLst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</a:rPr>
                        <a:t>Gladwell, Malcolm. </a:t>
                      </a:r>
                      <a:r>
                        <a:rPr lang="en-US" sz="1400" i="1" kern="1200" dirty="0">
                          <a:effectLst/>
                        </a:rPr>
                        <a:t>Outliers: The Story of Success.</a:t>
                      </a:r>
                      <a:r>
                        <a:rPr lang="en-US" sz="1400" i="0" kern="1200" dirty="0">
                          <a:effectLst/>
                        </a:rPr>
                        <a:t> Boston: Little, Brown, 2008. Kindle.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68D55E66-F007-AB48-B032-E60887800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941660"/>
            <a:ext cx="8686800" cy="198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403225" lvl="1" eaLnBrk="1" hangingPunct="1">
              <a:spcBef>
                <a:spcPts val="0"/>
              </a:spcBef>
              <a:defRPr/>
            </a:pPr>
            <a:r>
              <a:rPr lang="en-US" sz="1800" kern="0" dirty="0"/>
              <a:t>Electronic books (e-books) are cited like print books. However, include information about the format you consulted (e.g., if online, include URL. If from a database, include the name of the database).</a:t>
            </a:r>
          </a:p>
          <a:p>
            <a:pPr marL="403225" lvl="1" eaLnBrk="1" hangingPunct="1">
              <a:spcBef>
                <a:spcPts val="0"/>
              </a:spcBef>
              <a:defRPr/>
            </a:pPr>
            <a:r>
              <a:rPr lang="en-US" sz="1800" kern="0" dirty="0"/>
              <a:t>If the e-book requires a specific app or device, include that information (e.g., Kindle, </a:t>
            </a:r>
            <a:r>
              <a:rPr lang="en-US" sz="1800" kern="0" dirty="0" err="1"/>
              <a:t>iBooks</a:t>
            </a:r>
            <a:r>
              <a:rPr lang="en-US" sz="1800" kern="0" dirty="0"/>
              <a:t>). </a:t>
            </a:r>
          </a:p>
          <a:p>
            <a:pPr marL="403225" lvl="1" eaLnBrk="1" hangingPunct="1">
              <a:spcBef>
                <a:spcPts val="0"/>
              </a:spcBef>
              <a:defRPr/>
            </a:pPr>
            <a:r>
              <a:rPr lang="en-US" sz="1800" kern="0" dirty="0"/>
              <a:t>Many e-book formats lack fixed page numbers so avoid citing screen or location numbers. Instead, cite by chapter or section number.</a:t>
            </a:r>
          </a:p>
        </p:txBody>
      </p:sp>
    </p:spTree>
    <p:extLst>
      <p:ext uri="{BB962C8B-B14F-4D97-AF65-F5344CB8AC3E}">
        <p14:creationId xmlns:p14="http://schemas.microsoft.com/office/powerpoint/2010/main" val="1830558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700"/>
            <a:ext cx="9143999" cy="9271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Citing Journal Articles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305799" cy="3124200"/>
          </a:xfrm>
        </p:spPr>
        <p:txBody>
          <a:bodyPr/>
          <a:lstStyle/>
          <a:p>
            <a:pPr marL="457200" lvl="1" indent="-457200" eaLnBrk="1" hangingPunct="1">
              <a:lnSpc>
                <a:spcPct val="80000"/>
              </a:lnSpc>
              <a:buNone/>
              <a:defRPr/>
            </a:pPr>
            <a:r>
              <a:rPr lang="en-US" dirty="0"/>
              <a:t> </a:t>
            </a:r>
            <a:endParaRPr lang="en-US" sz="1200" dirty="0"/>
          </a:p>
          <a:p>
            <a:pPr marL="796925" lvl="3" indent="-339725" eaLnBrk="1" hangingPunct="1">
              <a:spcBef>
                <a:spcPts val="0"/>
              </a:spcBef>
              <a:defRPr/>
            </a:pPr>
            <a:r>
              <a:rPr lang="en-US" dirty="0"/>
              <a:t>Note that journals and magazines are not the same and are cited differently. Journal articles will include citations (p. 187).</a:t>
            </a:r>
          </a:p>
          <a:p>
            <a:pPr marL="796925" lvl="3" indent="-339725" eaLnBrk="1" hangingPunct="1">
              <a:spcBef>
                <a:spcPts val="0"/>
              </a:spcBef>
              <a:defRPr/>
            </a:pPr>
            <a:r>
              <a:rPr lang="en-US" dirty="0"/>
              <a:t>To cite an article that you retrieved online, include a URL. If a URL is listed along with the article, use that instead.</a:t>
            </a:r>
          </a:p>
          <a:p>
            <a:pPr marL="796925" lvl="3" indent="-339725" eaLnBrk="1" hangingPunct="1">
              <a:spcBef>
                <a:spcPts val="0"/>
              </a:spcBef>
              <a:defRPr/>
            </a:pPr>
            <a:r>
              <a:rPr lang="en-US" dirty="0"/>
              <a:t>If a DOI is listed, append the DOI to https://doi.org/ to form the URL.</a:t>
            </a:r>
          </a:p>
          <a:p>
            <a:pPr marL="796925" lvl="3" indent="-339725" eaLnBrk="1" hangingPunct="1">
              <a:spcBef>
                <a:spcPts val="0"/>
              </a:spcBef>
              <a:defRPr/>
            </a:pPr>
            <a:r>
              <a:rPr lang="en-US" dirty="0"/>
              <a:t>“If you consulted the book article in a commercial database, you may give the name of the database instead of a URL” (p. 181).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236579"/>
              </p:ext>
            </p:extLst>
          </p:nvPr>
        </p:nvGraphicFramePr>
        <p:xfrm>
          <a:off x="304799" y="4356100"/>
          <a:ext cx="8534400" cy="2258723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1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Source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Footnote</a:t>
                      </a:r>
                      <a:endParaRPr lang="en-US" baseline="0" dirty="0"/>
                    </a:p>
                    <a:p>
                      <a:pPr algn="ctr"/>
                      <a:r>
                        <a:rPr lang="en-US" baseline="0" dirty="0"/>
                        <a:t>Bibliography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8643">
                <a:tc>
                  <a:txBody>
                    <a:bodyPr/>
                    <a:lstStyle/>
                    <a:p>
                      <a:r>
                        <a:rPr lang="en-US" sz="1400" b="1" dirty="0"/>
                        <a:t>Journal article </a:t>
                      </a:r>
                    </a:p>
                    <a:p>
                      <a:r>
                        <a:rPr lang="en-US" sz="1400" dirty="0"/>
                        <a:t>(basic order)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406400"/>
                      <a:r>
                        <a:rPr lang="en-US" sz="1400" baseline="30000" dirty="0"/>
                        <a:t>1</a:t>
                      </a:r>
                      <a:r>
                        <a:rPr lang="en-US" sz="1400" dirty="0"/>
                        <a:t>Author’s First and Last Names, “Title of Journal Article: Subtitle of Article,” </a:t>
                      </a:r>
                      <a:r>
                        <a:rPr lang="en-US" sz="1400" i="1" dirty="0"/>
                        <a:t>Title of Journal </a:t>
                      </a:r>
                      <a:r>
                        <a:rPr lang="en-US" sz="1400" dirty="0"/>
                        <a:t>Volume Number, Issue Number (Date of Publication): XX-XX (exact page[s] cited), accessed Date of Access, URL</a:t>
                      </a:r>
                      <a:r>
                        <a:rPr lang="en-US" sz="1400" baseline="0" dirty="0"/>
                        <a:t> /</a:t>
                      </a:r>
                      <a:r>
                        <a:rPr lang="en-US" sz="1400" dirty="0"/>
                        <a:t> Name of Database</a:t>
                      </a:r>
                      <a:r>
                        <a:rPr lang="en-US" sz="1400" baseline="0" dirty="0"/>
                        <a:t> /</a:t>
                      </a:r>
                      <a:r>
                        <a:rPr lang="en-US" sz="1400" dirty="0"/>
                        <a:t> DOI.</a:t>
                      </a:r>
                    </a:p>
                    <a:p>
                      <a:endParaRPr lang="en-US" sz="1400" dirty="0"/>
                    </a:p>
                    <a:p>
                      <a:pPr marL="457200" indent="-457200"/>
                      <a:r>
                        <a:rPr lang="en-US" sz="1400" dirty="0"/>
                        <a:t>Author’s Last Name, Author’s First Name. “Title of Journal Article: Subtitle of Article.” </a:t>
                      </a:r>
                      <a:r>
                        <a:rPr lang="en-US" sz="1400" i="1" dirty="0"/>
                        <a:t>Title of Journal </a:t>
                      </a:r>
                      <a:r>
                        <a:rPr lang="en-US" sz="1400" dirty="0"/>
                        <a:t>Volume Number, Issue Number (Date of Publication): XX-XX (page). URL / Name of Database</a:t>
                      </a:r>
                      <a:r>
                        <a:rPr lang="en-US" sz="1400" baseline="0" dirty="0"/>
                        <a:t> /</a:t>
                      </a:r>
                      <a:r>
                        <a:rPr lang="en-US" sz="1400" dirty="0"/>
                        <a:t> DOI.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2865" y="3659579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2800" b="1" dirty="0"/>
              <a:t>Basic Order for Journal Article</a:t>
            </a:r>
          </a:p>
        </p:txBody>
      </p:sp>
    </p:spTree>
    <p:extLst>
      <p:ext uri="{BB962C8B-B14F-4D97-AF65-F5344CB8AC3E}">
        <p14:creationId xmlns:p14="http://schemas.microsoft.com/office/powerpoint/2010/main" val="2069075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3999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Citing Journal Articles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477625"/>
              </p:ext>
            </p:extLst>
          </p:nvPr>
        </p:nvGraphicFramePr>
        <p:xfrm>
          <a:off x="679861" y="1877588"/>
          <a:ext cx="7772400" cy="3596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5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6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Footnote</a:t>
                      </a:r>
                    </a:p>
                    <a:p>
                      <a:pPr algn="ctr"/>
                      <a:r>
                        <a:rPr lang="en-US" dirty="0"/>
                        <a:t>Bibliography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Journal Article </a:t>
                      </a:r>
                    </a:p>
                    <a:p>
                      <a:r>
                        <a:rPr lang="en-US" sz="1400" dirty="0"/>
                        <a:t>(p.</a:t>
                      </a:r>
                      <a:r>
                        <a:rPr lang="en-US" sz="1400" baseline="0" dirty="0"/>
                        <a:t> 188)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06400"/>
                      <a:r>
                        <a:rPr lang="en-US" sz="1400" kern="1200" baseline="30000" dirty="0">
                          <a:effectLst/>
                        </a:rPr>
                        <a:t>7 </a:t>
                      </a:r>
                      <a:r>
                        <a:rPr lang="en-US" sz="1400" kern="1200" dirty="0">
                          <a:effectLst/>
                        </a:rPr>
                        <a:t>Ashley Hope Pérez, “Material Morality and the Logic of Degrees in Diderot’s Le </a:t>
                      </a:r>
                      <a:r>
                        <a:rPr lang="en-US" sz="1400" kern="1200" dirty="0" err="1">
                          <a:effectLst/>
                        </a:rPr>
                        <a:t>neveu</a:t>
                      </a:r>
                      <a:r>
                        <a:rPr lang="en-US" sz="1400" kern="1200" dirty="0">
                          <a:effectLst/>
                        </a:rPr>
                        <a:t> de Rameau,” </a:t>
                      </a:r>
                      <a:r>
                        <a:rPr lang="en-US" sz="1400" i="1" kern="1200" dirty="0">
                          <a:effectLst/>
                        </a:rPr>
                        <a:t>Modern Philology</a:t>
                      </a:r>
                      <a:r>
                        <a:rPr lang="en-US" sz="1400" kern="1200" dirty="0">
                          <a:effectLst/>
                        </a:rPr>
                        <a:t> 114, no. 4 (May 2017): 874.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endParaRPr lang="en-US" sz="1400" dirty="0">
                        <a:effectLst/>
                      </a:endParaRPr>
                    </a:p>
                    <a:p>
                      <a:pPr marL="457200" indent="-457200"/>
                      <a:r>
                        <a:rPr lang="en-US" sz="1400" kern="1200" dirty="0" err="1">
                          <a:effectLst/>
                        </a:rPr>
                        <a:t>Ionescu</a:t>
                      </a:r>
                      <a:r>
                        <a:rPr lang="en-US" sz="1400" kern="1200" dirty="0">
                          <a:effectLst/>
                        </a:rPr>
                        <a:t>, Felicia. “Risky Human Capital.” </a:t>
                      </a:r>
                      <a:r>
                        <a:rPr lang="en-US" sz="1400" i="1" kern="1200" dirty="0">
                          <a:effectLst/>
                        </a:rPr>
                        <a:t>Journal of Human Capital </a:t>
                      </a:r>
                      <a:r>
                        <a:rPr lang="en-US" sz="1400" kern="1200" dirty="0">
                          <a:effectLst/>
                        </a:rPr>
                        <a:t>5, no. 2 (Summer 2011): 153-206.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Journal</a:t>
                      </a:r>
                      <a:r>
                        <a:rPr lang="en-US" sz="1400" b="1" baseline="0" dirty="0"/>
                        <a:t> Article accessed online </a:t>
                      </a:r>
                    </a:p>
                    <a:p>
                      <a:r>
                        <a:rPr lang="en-US" sz="1400" baseline="0" dirty="0"/>
                        <a:t>(p. 188)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06400"/>
                      <a:r>
                        <a:rPr lang="en-US" sz="1400" kern="1200" baseline="30000" dirty="0">
                          <a:effectLst/>
                        </a:rPr>
                        <a:t>12 </a:t>
                      </a:r>
                      <a:r>
                        <a:rPr lang="en-US" sz="1400" kern="1200" dirty="0">
                          <a:effectLst/>
                        </a:rPr>
                        <a:t>Pérez, Ashley Hope. “Material Morality and the Logic of Degrees in Diderot’s Le </a:t>
                      </a:r>
                      <a:r>
                        <a:rPr lang="en-US" sz="1400" kern="1200" dirty="0" err="1">
                          <a:effectLst/>
                        </a:rPr>
                        <a:t>neveu</a:t>
                      </a:r>
                      <a:r>
                        <a:rPr lang="en-US" sz="1400" kern="1200" dirty="0">
                          <a:effectLst/>
                        </a:rPr>
                        <a:t> de Rameau.” </a:t>
                      </a:r>
                      <a:r>
                        <a:rPr lang="en-US" sz="1400" i="1" kern="1200" dirty="0">
                          <a:effectLst/>
                        </a:rPr>
                        <a:t>Modern Philology</a:t>
                      </a:r>
                      <a:r>
                        <a:rPr lang="en-US" sz="1400" kern="1200" dirty="0">
                          <a:effectLst/>
                        </a:rPr>
                        <a:t> 114, no. 4 (May 2017): 872–98. https://</a:t>
                      </a:r>
                      <a:r>
                        <a:rPr lang="en-US" sz="1400" kern="1200" dirty="0" err="1">
                          <a:effectLst/>
                        </a:rPr>
                        <a:t>doi.org</a:t>
                      </a:r>
                      <a:r>
                        <a:rPr lang="en-US" sz="1400" kern="1200" dirty="0">
                          <a:effectLst/>
                        </a:rPr>
                        <a:t>/10.1086/689836.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endParaRPr lang="en-US" sz="1400" dirty="0">
                        <a:effectLst/>
                      </a:endParaRPr>
                    </a:p>
                    <a:p>
                      <a:pPr marL="457200" indent="-457200"/>
                      <a:r>
                        <a:rPr lang="en-US" sz="1400" kern="1200" dirty="0">
                          <a:effectLst/>
                        </a:rPr>
                        <a:t>Pérez, Ashley Hope. “Material Morality and the Logic of Degrees in Diderot’s Le </a:t>
                      </a:r>
                      <a:r>
                        <a:rPr lang="en-US" sz="1400" kern="1200" dirty="0" err="1">
                          <a:effectLst/>
                        </a:rPr>
                        <a:t>neveu</a:t>
                      </a:r>
                      <a:r>
                        <a:rPr lang="en-US" sz="1400" kern="1200" dirty="0">
                          <a:effectLst/>
                        </a:rPr>
                        <a:t> de Rameau.” </a:t>
                      </a:r>
                      <a:r>
                        <a:rPr lang="en-US" sz="1400" i="1" kern="1200" dirty="0">
                          <a:effectLst/>
                        </a:rPr>
                        <a:t>Modern Philology</a:t>
                      </a:r>
                      <a:r>
                        <a:rPr lang="en-US" sz="1400" kern="1200" dirty="0">
                          <a:effectLst/>
                        </a:rPr>
                        <a:t> 114, no. 4 (May 2017): 872–98. https://</a:t>
                      </a:r>
                      <a:r>
                        <a:rPr lang="en-US" sz="1400" kern="1200" dirty="0" err="1">
                          <a:effectLst/>
                        </a:rPr>
                        <a:t>doi.org</a:t>
                      </a:r>
                      <a:r>
                        <a:rPr lang="en-US" sz="1400" kern="1200" dirty="0">
                          <a:effectLst/>
                        </a:rPr>
                        <a:t>/10.1086/689836.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61722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See pp. 187-91 for more information and many more examples.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5939" y="926572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2800" b="1" dirty="0"/>
              <a:t>Sample Citations</a:t>
            </a:r>
          </a:p>
        </p:txBody>
      </p:sp>
    </p:spTree>
    <p:extLst>
      <p:ext uri="{BB962C8B-B14F-4D97-AF65-F5344CB8AC3E}">
        <p14:creationId xmlns:p14="http://schemas.microsoft.com/office/powerpoint/2010/main" val="2461030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3999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Citing Electronic Sources</a:t>
            </a:r>
            <a:b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Online Sources</a:t>
            </a:r>
            <a:endParaRPr lang="en-US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699" y="1219200"/>
            <a:ext cx="8610600" cy="4724400"/>
          </a:xfrm>
        </p:spPr>
        <p:txBody>
          <a:bodyPr/>
          <a:lstStyle/>
          <a:p>
            <a:pPr marL="457200" lvl="1" indent="-457200" eaLnBrk="1" hangingPunct="1">
              <a:lnSpc>
                <a:spcPct val="80000"/>
              </a:lnSpc>
              <a:buNone/>
              <a:defRPr/>
            </a:pPr>
            <a:r>
              <a:rPr lang="en-US" sz="1000" u="sng" dirty="0"/>
              <a:t> </a:t>
            </a:r>
          </a:p>
          <a:p>
            <a:pPr eaLnBrk="1" hangingPunct="1">
              <a:spcBef>
                <a:spcPts val="0"/>
              </a:spcBef>
              <a:buClr>
                <a:srgbClr val="E61414"/>
              </a:buClr>
              <a:defRPr/>
            </a:pPr>
            <a:r>
              <a:rPr lang="en-US" sz="2400" dirty="0"/>
              <a:t>Choose online sources carefully! </a:t>
            </a:r>
          </a:p>
          <a:p>
            <a:pPr eaLnBrk="1" hangingPunct="1">
              <a:spcBef>
                <a:spcPts val="0"/>
              </a:spcBef>
              <a:buClr>
                <a:srgbClr val="E61414"/>
              </a:buClr>
              <a:defRPr/>
            </a:pPr>
            <a:endParaRPr lang="en-US" sz="1000" dirty="0"/>
          </a:p>
          <a:p>
            <a:pPr eaLnBrk="1" hangingPunct="1">
              <a:spcBef>
                <a:spcPts val="0"/>
              </a:spcBef>
              <a:buClr>
                <a:srgbClr val="E61414"/>
              </a:buClr>
              <a:defRPr/>
            </a:pPr>
            <a:r>
              <a:rPr lang="en-US" sz="2400" dirty="0"/>
              <a:t>Factors which may cause you to question the authority and reliability of a source:</a:t>
            </a:r>
          </a:p>
          <a:p>
            <a:pPr marL="857250" lvl="1" indent="-400050" eaLnBrk="1" hangingPunct="1">
              <a:spcBef>
                <a:spcPts val="0"/>
              </a:spcBef>
              <a:defRPr/>
            </a:pPr>
            <a:r>
              <a:rPr lang="en-US" sz="2000" dirty="0"/>
              <a:t>Some online content has no identifiable author, publisher, or sponsor, making it unreliable.</a:t>
            </a:r>
          </a:p>
          <a:p>
            <a:pPr marL="857250" lvl="1" indent="-400050" eaLnBrk="1" hangingPunct="1">
              <a:spcBef>
                <a:spcPts val="0"/>
              </a:spcBef>
              <a:defRPr/>
            </a:pPr>
            <a:r>
              <a:rPr lang="en-US" sz="2000" dirty="0"/>
              <a:t>Online content can be revised without notice and may be simultaneously available from more than one site; some are more reliable than others.</a:t>
            </a:r>
          </a:p>
          <a:p>
            <a:pPr marL="857250" lvl="1" indent="-400050" eaLnBrk="1" hangingPunct="1">
              <a:spcBef>
                <a:spcPts val="0"/>
              </a:spcBef>
              <a:defRPr/>
            </a:pPr>
            <a:r>
              <a:rPr lang="en-US" sz="2000" dirty="0"/>
              <a:t>Most online sources are located through a URL, but URLs come and go. Its disappearance could make it difficult or impossible for your readers to find the content you consulted.</a:t>
            </a:r>
          </a:p>
          <a:p>
            <a:pPr marL="857250" lvl="1" indent="-400050" eaLnBrk="1" hangingPunct="1">
              <a:spcBef>
                <a:spcPts val="0"/>
              </a:spcBef>
              <a:defRPr/>
            </a:pPr>
            <a:endParaRPr lang="en-US" sz="1000" dirty="0"/>
          </a:p>
          <a:p>
            <a:pPr eaLnBrk="1" hangingPunct="1">
              <a:spcBef>
                <a:spcPts val="0"/>
              </a:spcBef>
              <a:buClr>
                <a:srgbClr val="E61414"/>
              </a:buClr>
              <a:defRPr/>
            </a:pPr>
            <a:r>
              <a:rPr lang="en-US" sz="2400" dirty="0"/>
              <a:t>When information is available from multiple websites or in multiple media, consult the most reliable version available, and always cite the version you consulted.</a:t>
            </a:r>
          </a:p>
          <a:p>
            <a:pPr marL="857250" lvl="1" indent="-457200" eaLnBrk="1" hangingPunct="1">
              <a:spcBef>
                <a:spcPts val="0"/>
              </a:spcBef>
              <a:defRPr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0" y="6324600"/>
            <a:ext cx="378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(See pp. 143-6 for more guidance.)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19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304800"/>
            <a:ext cx="7924800" cy="1524000"/>
          </a:xfrm>
        </p:spPr>
        <p:txBody>
          <a:bodyPr/>
          <a:lstStyle/>
          <a:p>
            <a:pPr eaLnBrk="1" hangingPunct="1">
              <a:lnSpc>
                <a:spcPts val="4580"/>
              </a:lnSpc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Citing Electronic Sources</a:t>
            </a:r>
            <a:b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E-books, Websites, Blogs, and Social Media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2133600"/>
            <a:ext cx="8115301" cy="4114800"/>
          </a:xfrm>
        </p:spPr>
        <p:txBody>
          <a:bodyPr/>
          <a:lstStyle/>
          <a:p>
            <a:pPr marL="406400" indent="-406400" eaLnBrk="1" hangingPunct="1">
              <a:buClr>
                <a:srgbClr val="E61414"/>
              </a:buClr>
              <a:defRPr/>
            </a:pPr>
            <a:r>
              <a:rPr lang="en-US" sz="2400" dirty="0"/>
              <a:t>Cite web pages and related content by identifying the following elements (p. 194): </a:t>
            </a:r>
          </a:p>
          <a:p>
            <a:pPr marL="627063" lvl="1" indent="-220663" eaLnBrk="1" hangingPunct="1">
              <a:defRPr/>
            </a:pPr>
            <a:r>
              <a:rPr lang="en-US" sz="2000" b="1" dirty="0">
                <a:solidFill>
                  <a:srgbClr val="D99694"/>
                </a:solidFill>
              </a:rPr>
              <a:t>Author</a:t>
            </a:r>
          </a:p>
          <a:p>
            <a:pPr marL="627063" lvl="1" indent="-220663" eaLnBrk="1" hangingPunct="1">
              <a:defRPr/>
            </a:pPr>
            <a:r>
              <a:rPr lang="en-US" sz="2000" b="1" dirty="0">
                <a:solidFill>
                  <a:srgbClr val="D99694"/>
                </a:solidFill>
              </a:rPr>
              <a:t>Title of the page </a:t>
            </a:r>
            <a:r>
              <a:rPr lang="en-US" sz="2000" dirty="0"/>
              <a:t>(in roman type, enclosed in quotation marks)</a:t>
            </a:r>
          </a:p>
          <a:p>
            <a:pPr marL="627063" lvl="1" indent="-220663" eaLnBrk="1" hangingPunct="1">
              <a:defRPr/>
            </a:pPr>
            <a:r>
              <a:rPr lang="en-US" sz="2000" b="1" dirty="0">
                <a:solidFill>
                  <a:srgbClr val="D99694"/>
                </a:solidFill>
              </a:rPr>
              <a:t>Title</a:t>
            </a:r>
            <a:r>
              <a:rPr lang="en-US" sz="2000" dirty="0">
                <a:solidFill>
                  <a:srgbClr val="D99694"/>
                </a:solidFill>
              </a:rPr>
              <a:t> </a:t>
            </a:r>
            <a:r>
              <a:rPr lang="en-US" sz="2000" dirty="0"/>
              <a:t>(or description) of the site (usually in roman type)</a:t>
            </a:r>
          </a:p>
          <a:p>
            <a:pPr marL="627063" lvl="1" indent="-220663" eaLnBrk="1" hangingPunct="1">
              <a:defRPr/>
            </a:pPr>
            <a:r>
              <a:rPr lang="en-US" sz="2000" b="1" dirty="0">
                <a:solidFill>
                  <a:srgbClr val="D99694"/>
                </a:solidFill>
              </a:rPr>
              <a:t>Owner or Sponsor </a:t>
            </a:r>
            <a:r>
              <a:rPr lang="en-US" sz="2000" dirty="0"/>
              <a:t>of the site (if not the same as the title)</a:t>
            </a:r>
          </a:p>
          <a:p>
            <a:pPr marL="627063" lvl="1" indent="-220663" eaLnBrk="1" hangingPunct="1">
              <a:defRPr/>
            </a:pPr>
            <a:r>
              <a:rPr lang="en-US" sz="2000" b="1" dirty="0">
                <a:solidFill>
                  <a:srgbClr val="D99694"/>
                </a:solidFill>
              </a:rPr>
              <a:t>Publication or revision date</a:t>
            </a:r>
          </a:p>
          <a:p>
            <a:pPr marL="627063" lvl="1" indent="-220663" eaLnBrk="1" hangingPunct="1">
              <a:defRPr/>
            </a:pPr>
            <a:r>
              <a:rPr lang="en-US" sz="2000" b="1" dirty="0">
                <a:solidFill>
                  <a:srgbClr val="D99694"/>
                </a:solidFill>
              </a:rPr>
              <a:t>URL</a:t>
            </a:r>
            <a:r>
              <a:rPr lang="en-US" sz="2000" dirty="0"/>
              <a:t> (final element) </a:t>
            </a:r>
          </a:p>
          <a:p>
            <a:pPr marL="406400" indent="-406400" eaLnBrk="1" hangingPunct="1">
              <a:buClr>
                <a:srgbClr val="E61414"/>
              </a:buClr>
              <a:defRPr/>
            </a:pPr>
            <a:r>
              <a:rPr lang="en-US" sz="2400" dirty="0"/>
              <a:t>Remember to remove the “live” hyperlink that appears in your text or notes.</a:t>
            </a:r>
          </a:p>
        </p:txBody>
      </p:sp>
    </p:spTree>
    <p:extLst>
      <p:ext uri="{BB962C8B-B14F-4D97-AF65-F5344CB8AC3E}">
        <p14:creationId xmlns:p14="http://schemas.microsoft.com/office/powerpoint/2010/main" val="298715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What is “Turabian”?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1999" cy="2819399"/>
          </a:xfrm>
        </p:spPr>
        <p:txBody>
          <a:bodyPr/>
          <a:lstStyle/>
          <a:p>
            <a:pPr eaLnBrk="1" hangingPunct="1">
              <a:buClr>
                <a:srgbClr val="E61414"/>
              </a:buClr>
              <a:defRPr/>
            </a:pPr>
            <a:r>
              <a:rPr lang="en-US" sz="2400" i="1" dirty="0">
                <a:latin typeface="Arial"/>
                <a:cs typeface="Arial"/>
              </a:rPr>
              <a:t>A Manual for Writers of Term Papers, Theses, and Dissertations was </a:t>
            </a:r>
            <a:r>
              <a:rPr lang="en-US" sz="2400" dirty="0">
                <a:latin typeface="Arial"/>
                <a:cs typeface="Arial"/>
              </a:rPr>
              <a:t>written by Kate L. Turabian and first published in 1955. The current 9</a:t>
            </a:r>
            <a:r>
              <a:rPr lang="en-US" sz="2400" baseline="30000" dirty="0">
                <a:latin typeface="Arial"/>
                <a:cs typeface="Arial"/>
              </a:rPr>
              <a:t>th</a:t>
            </a:r>
            <a:r>
              <a:rPr lang="en-US" sz="2400" dirty="0">
                <a:latin typeface="Arial"/>
                <a:cs typeface="Arial"/>
              </a:rPr>
              <a:t> edition was published in 2018.</a:t>
            </a:r>
          </a:p>
          <a:p>
            <a:pPr eaLnBrk="1" hangingPunct="1">
              <a:buClr>
                <a:srgbClr val="E61414"/>
              </a:buClr>
              <a:defRPr/>
            </a:pPr>
            <a:r>
              <a:rPr lang="en-US" sz="2400" dirty="0"/>
              <a:t>It is based on guidelines from the University of Chicago’s </a:t>
            </a:r>
            <a:r>
              <a:rPr lang="en-US" sz="2400" i="1" dirty="0"/>
              <a:t>Chicago Manual of Style </a:t>
            </a:r>
            <a:r>
              <a:rPr lang="en-US" sz="2400" dirty="0"/>
              <a:t>(CMOS)</a:t>
            </a:r>
            <a:r>
              <a:rPr lang="en-US" sz="2400" i="1" dirty="0"/>
              <a:t>. </a:t>
            </a:r>
            <a:r>
              <a:rPr lang="en-US" sz="2400" dirty="0"/>
              <a:t>Turabian is the student version of CMOS.</a:t>
            </a:r>
          </a:p>
          <a:p>
            <a:pPr eaLnBrk="1" hangingPunct="1">
              <a:defRPr/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2" name="Picture 1" descr="CMOS-Turabian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16" y="4419600"/>
            <a:ext cx="2101509" cy="1240858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3809999"/>
            <a:ext cx="76200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eaLnBrk="1" hangingPunct="1">
              <a:buClr>
                <a:srgbClr val="E61414"/>
              </a:buClr>
              <a:defRPr/>
            </a:pPr>
            <a:r>
              <a:rPr lang="en-US" sz="2400" dirty="0"/>
              <a:t>The 9</a:t>
            </a:r>
            <a:r>
              <a:rPr lang="en-US" sz="2400" baseline="30000" dirty="0"/>
              <a:t>th</a:t>
            </a:r>
            <a:r>
              <a:rPr lang="en-US" sz="2400" dirty="0"/>
              <a:t> edition is comprised of three parts:</a:t>
            </a:r>
            <a:endParaRPr lang="en-US" sz="2400" i="1" dirty="0"/>
          </a:p>
          <a:p>
            <a:pPr lvl="1" eaLnBrk="1" hangingPunct="1">
              <a:defRPr/>
            </a:pPr>
            <a:r>
              <a:rPr lang="en-US" sz="2400" dirty="0"/>
              <a:t>Part 1:  Research and Writing (academic/scholarly)</a:t>
            </a:r>
          </a:p>
          <a:p>
            <a:pPr lvl="1" eaLnBrk="1" hangingPunct="1">
              <a:defRPr/>
            </a:pPr>
            <a:r>
              <a:rPr lang="en-US" sz="2400" dirty="0"/>
              <a:t>Part 2:  Source Citation (footnotes, bibliographies)</a:t>
            </a:r>
          </a:p>
          <a:p>
            <a:pPr lvl="1" eaLnBrk="1" hangingPunct="1">
              <a:defRPr/>
            </a:pPr>
            <a:r>
              <a:rPr lang="en-US" sz="2400" dirty="0"/>
              <a:t>Part 3: Issues of Style (editorial style, quotations)</a:t>
            </a:r>
          </a:p>
          <a:p>
            <a:pPr marL="0" indent="0" eaLnBrk="1" hangingPunct="1">
              <a:buNone/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654825"/>
              </p:ext>
            </p:extLst>
          </p:nvPr>
        </p:nvGraphicFramePr>
        <p:xfrm>
          <a:off x="457200" y="2057399"/>
          <a:ext cx="8229600" cy="425250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5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Source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Footnote</a:t>
                      </a:r>
                    </a:p>
                    <a:p>
                      <a:pPr algn="ctr"/>
                      <a:r>
                        <a:rPr lang="en-US" dirty="0"/>
                        <a:t>Bibliography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32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 book 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(p. 186)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7200"/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Jane Austen, </a:t>
                      </a: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Pride and Prejudice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(New York: Penguin Classics, 2007), chap. 3, Kindle.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endParaRPr lang="en-US" sz="1400" dirty="0">
                        <a:effectLst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Austen, Jane. </a:t>
                      </a: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Pride and Prejudice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New York: Penguin Classics, 2007. Kindle.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Website content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(p. 194)</a:t>
                      </a: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“Privacy Policy,” Privacy &amp; Terms, Google, last modified April 17, 2017,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https://www.google.com/policies/privacy/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Columbia University. “History.” Accessed May 15, 2017. http://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www.columbia.edu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/content/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history.html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5957">
                <a:tc>
                  <a:txBody>
                    <a:bodyPr/>
                    <a:lstStyle/>
                    <a:p>
                      <a:r>
                        <a:rPr lang="en-US" sz="1400" b="1" baseline="0" dirty="0"/>
                        <a:t>Blog post </a:t>
                      </a:r>
                    </a:p>
                    <a:p>
                      <a:r>
                        <a:rPr lang="en-US" sz="1400" b="0" baseline="0" dirty="0"/>
                        <a:t>(p. 194)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457200"/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Sharon Jayson, “Is </a:t>
                      </a:r>
                      <a:r>
                        <a:rPr lang="en-US" sz="14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Selfie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Culture Making Our Kids Selfish?,” </a:t>
                      </a:r>
                      <a:r>
                        <a:rPr lang="en-US" sz="140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 </a:t>
                      </a:r>
                      <a:r>
                        <a:rPr lang="en-US" sz="14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(blog), </a:t>
                      </a:r>
                      <a:r>
                        <a:rPr lang="en-US" sz="140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York Times</a:t>
                      </a:r>
                      <a:r>
                        <a:rPr lang="en-US" sz="14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June 23, 2016, </a:t>
                      </a:r>
                      <a:r>
                        <a:rPr lang="en-US" sz="14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http://well.blogs.nytimes.com/2016/06/23/is-selfie-culture/</a:t>
                      </a:r>
                      <a:r>
                        <a:rPr lang="en-US" sz="14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sz="140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/>
                      <a:r>
                        <a:rPr lang="en-US" sz="140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Lingua Franca</a:t>
                      </a:r>
                      <a:r>
                        <a:rPr lang="en-US" sz="14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(blog). </a:t>
                      </a:r>
                      <a:r>
                        <a:rPr lang="en-US" sz="140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Chronicle of Higher Education, </a:t>
                      </a:r>
                      <a:r>
                        <a:rPr lang="en-US" sz="14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February 15, 2017, http://</a:t>
                      </a:r>
                      <a:r>
                        <a:rPr lang="en-US" sz="140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www.chroncile.com</a:t>
                      </a:r>
                      <a:r>
                        <a:rPr lang="en-US" sz="14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/blogs/</a:t>
                      </a:r>
                      <a:r>
                        <a:rPr lang="en-US" sz="140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linguafranca</a:t>
                      </a:r>
                      <a:r>
                        <a:rPr lang="en-US" sz="14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/2017/.</a:t>
                      </a:r>
                      <a:endParaRPr lang="en-US" sz="1400" i="1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6425" cy="1143000"/>
          </a:xfrm>
        </p:spPr>
        <p:txBody>
          <a:bodyPr/>
          <a:lstStyle/>
          <a:p>
            <a:pPr>
              <a:lnSpc>
                <a:spcPts val="4680"/>
              </a:lnSpc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Citing Electronic Sources</a:t>
            </a:r>
            <a:b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E-books, Websites, Blogs, and Social Media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6324600"/>
            <a:ext cx="815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(See pp. 143, 186, and 194-7 for more information and many more examples.)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447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2800" b="1" dirty="0"/>
              <a:t>Sample Citations</a:t>
            </a:r>
          </a:p>
        </p:txBody>
      </p:sp>
    </p:spTree>
    <p:extLst>
      <p:ext uri="{BB962C8B-B14F-4D97-AF65-F5344CB8AC3E}">
        <p14:creationId xmlns:p14="http://schemas.microsoft.com/office/powerpoint/2010/main" val="2497404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3999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Citing Unpublished Sources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305800" cy="10668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2800" dirty="0"/>
              <a:t>Interviews, Personal Communication, Theses, Dissertations, and Lectures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61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Clr>
                <a:srgbClr val="E61414"/>
              </a:buClr>
              <a:buFont typeface="Wingdings" charset="2"/>
              <a:buChar char="§"/>
            </a:pPr>
            <a:r>
              <a:rPr lang="en-US" sz="2400" dirty="0">
                <a:ln w="18415" cmpd="sng">
                  <a:solidFill>
                    <a:srgbClr val="FFFFFF"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Interviews</a:t>
            </a:r>
          </a:p>
          <a:p>
            <a:pPr marL="965200" lvl="2" indent="-220663">
              <a:buFont typeface="Wingdings" charset="2"/>
              <a:buChar char="§"/>
            </a:pPr>
            <a:r>
              <a:rPr lang="en-US" dirty="0">
                <a:ln w="18415" cmpd="sng">
                  <a:solidFill>
                    <a:srgbClr val="FFFFFF"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Include a specific interview in your bibliography only if it is critical to your argument (p. 197).</a:t>
            </a:r>
          </a:p>
          <a:p>
            <a:pPr marL="287338" indent="-287338">
              <a:buClr>
                <a:srgbClr val="E61414"/>
              </a:buClr>
              <a:buFont typeface="Wingdings" charset="2"/>
              <a:buChar char="§"/>
            </a:pPr>
            <a:r>
              <a:rPr lang="en-US" sz="2400" dirty="0">
                <a:ln w="18415" cmpd="sng">
                  <a:solidFill>
                    <a:srgbClr val="FFFFFF"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Personal communication</a:t>
            </a:r>
          </a:p>
          <a:p>
            <a:pPr marL="965200" lvl="2" indent="-220663">
              <a:buFont typeface="Wingdings" charset="2"/>
              <a:buChar char="§"/>
            </a:pPr>
            <a:r>
              <a:rPr lang="en-US" dirty="0">
                <a:ln w="18415" cmpd="sng">
                  <a:solidFill>
                    <a:srgbClr val="FFFFFF"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“Cite conversations, letters, email or text messages, and direct or private messages shared through social media only in notes” (p. 198).</a:t>
            </a:r>
          </a:p>
          <a:p>
            <a:pPr marL="287338" indent="-287338">
              <a:buClr>
                <a:srgbClr val="E61414"/>
              </a:buClr>
              <a:buFont typeface="Wingdings" charset="2"/>
              <a:buChar char="§"/>
            </a:pPr>
            <a:r>
              <a:rPr lang="en-US" sz="2400" dirty="0">
                <a:ln w="18415" cmpd="sng">
                  <a:solidFill>
                    <a:srgbClr val="FFFFFF"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Theses and dissertations</a:t>
            </a:r>
          </a:p>
          <a:p>
            <a:pPr marL="965200" lvl="2" indent="-220663">
              <a:buFont typeface="Wingdings" charset="2"/>
              <a:buChar char="§"/>
            </a:pPr>
            <a:r>
              <a:rPr lang="en-US" dirty="0">
                <a:ln w="18415" cmpd="sng">
                  <a:solidFill>
                    <a:srgbClr val="FFFFFF"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These are cited much like books except for the title, which is enclosed in quotation marks. List the kind of paper, the academic institution, and the date.  Abbreviate </a:t>
            </a:r>
            <a:r>
              <a:rPr lang="en-US" i="1" dirty="0">
                <a:ln w="18415" cmpd="sng">
                  <a:solidFill>
                    <a:srgbClr val="FFFFFF"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dissertation</a:t>
            </a:r>
            <a:r>
              <a:rPr lang="en-US" dirty="0">
                <a:ln w="18415" cmpd="sng">
                  <a:solidFill>
                    <a:srgbClr val="FFFFFF"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 as </a:t>
            </a:r>
            <a:r>
              <a:rPr lang="en-US" i="1" dirty="0">
                <a:ln w="18415" cmpd="sng">
                  <a:solidFill>
                    <a:srgbClr val="FFFFFF"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diss. </a:t>
            </a:r>
            <a:r>
              <a:rPr lang="en-US" dirty="0">
                <a:ln w="18415" cmpd="sng">
                  <a:solidFill>
                    <a:srgbClr val="FFFFFF"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Include a URL if consulted online, or the database (p. 198).</a:t>
            </a:r>
          </a:p>
          <a:p>
            <a:pPr marL="287338" indent="-287338">
              <a:buClr>
                <a:srgbClr val="E61414"/>
              </a:buClr>
              <a:buFont typeface="Wingdings" charset="2"/>
              <a:buChar char="§"/>
            </a:pPr>
            <a:r>
              <a:rPr lang="en-US" sz="2400" dirty="0">
                <a:ln w="18415" cmpd="sng">
                  <a:solidFill>
                    <a:srgbClr val="FFFFFF"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Lectures, papers, and information presented in classes</a:t>
            </a:r>
          </a:p>
          <a:p>
            <a:pPr marL="965200" lvl="2" indent="-220663">
              <a:buFont typeface="Wingdings" charset="2"/>
              <a:buChar char="§"/>
            </a:pPr>
            <a:r>
              <a:rPr lang="en-US" dirty="0">
                <a:ln w="18415" cmpd="sng">
                  <a:solidFill>
                    <a:srgbClr val="FFFFFF"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Lectures from classes: see following slides for Denver Seminary’s format.</a:t>
            </a:r>
          </a:p>
          <a:p>
            <a:pPr marL="965200" lvl="2" indent="-220663">
              <a:buFont typeface="Wingdings" charset="2"/>
              <a:buChar char="§"/>
            </a:pPr>
            <a:r>
              <a:rPr lang="en-US" dirty="0">
                <a:ln w="18415" cmpd="sng">
                  <a:solidFill>
                    <a:srgbClr val="FFFFFF">
                      <a:alpha val="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Calibri"/>
              </a:rPr>
              <a:t>Lectures and papers presented at meetings: Cite a lecture at a meeting by the name of the presenter and the title of the presentation (in quotation marks), followed by sponsorship and location, and the date (p. 199). </a:t>
            </a:r>
          </a:p>
        </p:txBody>
      </p:sp>
    </p:spTree>
    <p:extLst>
      <p:ext uri="{BB962C8B-B14F-4D97-AF65-F5344CB8AC3E}">
        <p14:creationId xmlns:p14="http://schemas.microsoft.com/office/powerpoint/2010/main" val="1110937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3999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Citing Unpublished Sources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10668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2800" dirty="0"/>
              <a:t>Interviews, Personal Communication, Theses, and Dissertations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594552"/>
              </p:ext>
            </p:extLst>
          </p:nvPr>
        </p:nvGraphicFramePr>
        <p:xfrm>
          <a:off x="228600" y="2057400"/>
          <a:ext cx="8686800" cy="4328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Footnote</a:t>
                      </a:r>
                    </a:p>
                    <a:p>
                      <a:pPr algn="ctr"/>
                      <a:r>
                        <a:rPr lang="en-US" dirty="0"/>
                        <a:t>Bibliography (if applicable*)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US" sz="1600" b="1" dirty="0"/>
                        <a:t>Interview</a:t>
                      </a:r>
                    </a:p>
                    <a:p>
                      <a:r>
                        <a:rPr lang="en-US" sz="1600" b="0" dirty="0"/>
                        <a:t>(p. 197)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57200"/>
                      <a:r>
                        <a:rPr lang="en-US" sz="1600" baseline="30000" dirty="0"/>
                        <a:t>1</a:t>
                      </a:r>
                      <a:r>
                        <a:rPr lang="en-US" sz="1600" baseline="0" dirty="0"/>
                        <a:t>David Shields, interview by author, Seattle, July 22, 2018.</a:t>
                      </a:r>
                    </a:p>
                    <a:p>
                      <a:pPr marL="0" indent="457200"/>
                      <a:endParaRPr lang="en-US" sz="1600" baseline="0" dirty="0"/>
                    </a:p>
                    <a:p>
                      <a:pPr marL="0" indent="0"/>
                      <a:r>
                        <a:rPr lang="en-US" sz="1600" baseline="0" dirty="0"/>
                        <a:t>*Bibliography unnecessary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US" sz="1600" b="1" dirty="0"/>
                        <a:t>Personal Communication</a:t>
                      </a:r>
                    </a:p>
                    <a:p>
                      <a:r>
                        <a:rPr lang="en-US" sz="1600" b="0" dirty="0"/>
                        <a:t>(p. 198)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57200"/>
                      <a:r>
                        <a:rPr lang="en-US" sz="1600" baseline="30000" dirty="0"/>
                        <a:t>2</a:t>
                      </a:r>
                      <a:r>
                        <a:rPr lang="en-US" sz="1600" dirty="0"/>
                        <a:t>Roland J. Zuckerman, email</a:t>
                      </a:r>
                      <a:r>
                        <a:rPr lang="en-US" sz="1600" baseline="0" dirty="0"/>
                        <a:t> message to author, June 1, 2017.</a:t>
                      </a:r>
                    </a:p>
                    <a:p>
                      <a:endParaRPr lang="en-US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*Bibliography unnecessary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US" sz="1600" b="1" dirty="0"/>
                        <a:t>Thesis/Dissertation</a:t>
                      </a:r>
                    </a:p>
                    <a:p>
                      <a:r>
                        <a:rPr lang="en-US" sz="1600" b="0" dirty="0"/>
                        <a:t>(p. 198)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30000" dirty="0"/>
                        <a:t>3</a:t>
                      </a:r>
                      <a:r>
                        <a:rPr lang="en-US" sz="1600" baseline="0" dirty="0"/>
                        <a:t>Karen Leigh </a:t>
                      </a:r>
                      <a:r>
                        <a:rPr lang="en-US" sz="1600" baseline="0" dirty="0" err="1"/>
                        <a:t>Culcasi</a:t>
                      </a:r>
                      <a:r>
                        <a:rPr lang="en-US" sz="1600" baseline="0" dirty="0"/>
                        <a:t>, “Cartographic Representations of Kurdistan in the Print Media” (master’s thesis, Syracuse University, 2003), 15.</a:t>
                      </a:r>
                    </a:p>
                    <a:p>
                      <a:pPr marL="0" marR="0" indent="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/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Navarro-Garcia, Guadalupe. “Integrating Social Justice Values in Educational Leadership: A Study of African American and Black University Presidents.” PhD diss., University of California, Los Angeles, 2016. </a:t>
                      </a:r>
                      <a:r>
                        <a:rPr lang="en-US" sz="1600" baseline="0" dirty="0" err="1"/>
                        <a:t>ProQuest</a:t>
                      </a:r>
                      <a:r>
                        <a:rPr lang="en-US" sz="1600" baseline="0" dirty="0"/>
                        <a:t> Dissertations &amp; Theses Global.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875" y="6385560"/>
            <a:ext cx="619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(See pp. 197-8 for more information and more examples.)</a:t>
            </a:r>
          </a:p>
        </p:txBody>
      </p:sp>
    </p:spTree>
    <p:extLst>
      <p:ext uri="{BB962C8B-B14F-4D97-AF65-F5344CB8AC3E}">
        <p14:creationId xmlns:p14="http://schemas.microsoft.com/office/powerpoint/2010/main" val="2353204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3999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Citing Unpublished Sources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010400" cy="6096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2800" dirty="0"/>
              <a:t>Lectures and Classes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371363"/>
              </p:ext>
            </p:extLst>
          </p:nvPr>
        </p:nvGraphicFramePr>
        <p:xfrm>
          <a:off x="228600" y="1981200"/>
          <a:ext cx="8686800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Footnote</a:t>
                      </a:r>
                    </a:p>
                    <a:p>
                      <a:pPr algn="ctr"/>
                      <a:r>
                        <a:rPr lang="en-US" dirty="0"/>
                        <a:t> Bibliography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US" sz="1600" b="1" dirty="0"/>
                        <a:t>Lectures and Presented Papers</a:t>
                      </a:r>
                    </a:p>
                    <a:p>
                      <a:r>
                        <a:rPr lang="en-US" sz="1600" b="0" dirty="0"/>
                        <a:t>(p. 199)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57200"/>
                      <a:r>
                        <a:rPr lang="en-US" sz="1600" baseline="30000" dirty="0"/>
                        <a:t>1</a:t>
                      </a:r>
                      <a:r>
                        <a:rPr lang="en-US" sz="1600" baseline="0" dirty="0"/>
                        <a:t>Viviana Hong, “Censorship in Children’s Literature” (lecture, University of Chicago, Chicago, IL, April 30, 2015).</a:t>
                      </a:r>
                    </a:p>
                    <a:p>
                      <a:pPr marL="0" indent="457200"/>
                      <a:endParaRPr lang="en-US" sz="1600" baseline="0" dirty="0"/>
                    </a:p>
                    <a:p>
                      <a:pPr marL="457200" indent="-457200"/>
                      <a:r>
                        <a:rPr lang="en-US" sz="1600" baseline="0" dirty="0" err="1"/>
                        <a:t>Carvalho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Filho</a:t>
                      </a:r>
                      <a:r>
                        <a:rPr lang="en-US" sz="1600" baseline="0" dirty="0"/>
                        <a:t>. “Education Performance: Was It All Determined 100 Years Ago?” (paper presented at the 70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baseline="0" dirty="0"/>
                        <a:t> annual meeting of the Economic History Association, Evanston, IL, September 24-26, 2010. http://</a:t>
                      </a:r>
                      <a:r>
                        <a:rPr lang="en-US" sz="1600" baseline="0" dirty="0" err="1"/>
                        <a:t>mpra.ub</a:t>
                      </a:r>
                      <a:r>
                        <a:rPr lang="en-US" sz="1600" baseline="0" dirty="0"/>
                        <a:t>/paper_24494.pdf.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n-US" sz="1600" b="1" dirty="0"/>
                        <a:t>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57200"/>
                      <a:r>
                        <a:rPr lang="en-US" sz="1600" baseline="30000" dirty="0"/>
                        <a:t>12 </a:t>
                      </a:r>
                      <a:r>
                        <a:rPr lang="en-US" sz="1600" baseline="0" dirty="0"/>
                        <a:t>David </a:t>
                      </a:r>
                      <a:r>
                        <a:rPr lang="en-US" sz="1600" baseline="0" dirty="0" err="1"/>
                        <a:t>Buschart</a:t>
                      </a:r>
                      <a:r>
                        <a:rPr lang="en-US" sz="1600" baseline="0" dirty="0"/>
                        <a:t>, “Title of Lecture” (lecture, Denver Seminary, Littleton, CO, Month X, 2018).</a:t>
                      </a:r>
                    </a:p>
                    <a:p>
                      <a:pPr marL="0" indent="457200"/>
                      <a:endParaRPr lang="en-US" sz="1600" baseline="0" dirty="0"/>
                    </a:p>
                    <a:p>
                      <a:pPr marL="457200" indent="-457200"/>
                      <a:r>
                        <a:rPr lang="en-US" sz="1600" baseline="0" dirty="0" err="1"/>
                        <a:t>Buschart</a:t>
                      </a:r>
                      <a:r>
                        <a:rPr lang="en-US" sz="1600" baseline="0" dirty="0"/>
                        <a:t>, David. “Title of Lecture.” Lecture, Denver Seminary, Littleton, CO, Month X, 2018.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248400"/>
            <a:ext cx="815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(See pp. 143, 186, and 194-7 for more information and many more examples.)</a:t>
            </a:r>
          </a:p>
        </p:txBody>
      </p:sp>
    </p:spTree>
    <p:extLst>
      <p:ext uri="{BB962C8B-B14F-4D97-AF65-F5344CB8AC3E}">
        <p14:creationId xmlns:p14="http://schemas.microsoft.com/office/powerpoint/2010/main" val="824025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3999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Citing</a:t>
            </a:r>
            <a:b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Visual and Performing Arts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1" y="2172789"/>
            <a:ext cx="7848599" cy="3389811"/>
          </a:xfrm>
        </p:spPr>
        <p:txBody>
          <a:bodyPr/>
          <a:lstStyle/>
          <a:p>
            <a:pPr marL="457200" indent="-457200" eaLnBrk="1" hangingPunct="1">
              <a:buClr>
                <a:srgbClr val="E61414"/>
              </a:buClr>
              <a:defRPr/>
            </a:pPr>
            <a:r>
              <a:rPr lang="en-US" sz="2800" dirty="0"/>
              <a:t>Artworks and Graphics (p. 206)</a:t>
            </a:r>
          </a:p>
          <a:p>
            <a:pPr marL="457200" indent="-457200" eaLnBrk="1" hangingPunct="1">
              <a:buClr>
                <a:srgbClr val="E61414"/>
              </a:buClr>
              <a:defRPr/>
            </a:pPr>
            <a:r>
              <a:rPr lang="en-US" sz="2800" dirty="0"/>
              <a:t>Live Performances (p. 207)</a:t>
            </a:r>
          </a:p>
          <a:p>
            <a:pPr marL="457200" indent="-457200" eaLnBrk="1" hangingPunct="1">
              <a:buClr>
                <a:srgbClr val="E61414"/>
              </a:buClr>
              <a:defRPr/>
            </a:pPr>
            <a:r>
              <a:rPr lang="en-US" sz="2800" dirty="0"/>
              <a:t>Multimedia (movies, television, radio) (p. 208)</a:t>
            </a:r>
          </a:p>
          <a:p>
            <a:pPr marL="457200" indent="-457200" eaLnBrk="1" hangingPunct="1">
              <a:buClr>
                <a:srgbClr val="E61414"/>
              </a:buClr>
              <a:defRPr/>
            </a:pPr>
            <a:r>
              <a:rPr lang="en-US" sz="2800" dirty="0"/>
              <a:t>Videos and Podcasts (p. 210)</a:t>
            </a:r>
          </a:p>
          <a:p>
            <a:pPr marL="457200" indent="-457200" eaLnBrk="1" hangingPunct="1">
              <a:buClr>
                <a:srgbClr val="E61414"/>
              </a:buClr>
              <a:defRPr/>
            </a:pPr>
            <a:r>
              <a:rPr lang="en-US" sz="2800" dirty="0"/>
              <a:t>Sound Recordings (p. 210) </a:t>
            </a:r>
          </a:p>
          <a:p>
            <a:pPr marL="457200" indent="-457200" eaLnBrk="1" hangingPunct="1">
              <a:buClr>
                <a:srgbClr val="E61414"/>
              </a:buClr>
              <a:defRPr/>
            </a:pPr>
            <a:r>
              <a:rPr lang="en-US" sz="2800" dirty="0"/>
              <a:t>Plays and Musical Scores (p. 213)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8808" y="6248400"/>
            <a:ext cx="688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(See pp. 206-10 for more information and many more examples.)</a:t>
            </a:r>
          </a:p>
        </p:txBody>
      </p:sp>
    </p:spTree>
    <p:extLst>
      <p:ext uri="{BB962C8B-B14F-4D97-AF65-F5344CB8AC3E}">
        <p14:creationId xmlns:p14="http://schemas.microsoft.com/office/powerpoint/2010/main" val="3930759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3999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Excerpts from Denver Seminary’s</a:t>
            </a:r>
            <a:b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Guidance for Research Papers*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60198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ts val="2000"/>
              </a:lnSpc>
              <a:buNone/>
              <a:defRPr/>
            </a:pPr>
            <a:r>
              <a:rPr lang="en-US" sz="1600" dirty="0">
                <a:effectLst/>
              </a:rPr>
              <a:t>*</a:t>
            </a:r>
            <a:r>
              <a:rPr lang="en-US" sz="1400" i="1" dirty="0">
                <a:effectLst/>
              </a:rPr>
              <a:t>The full handout, compiled by Denver Seminary faculty and staff, is available for download on the Writing Center’s </a:t>
            </a:r>
            <a:r>
              <a:rPr lang="en-US" sz="1400" i="1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Resources </a:t>
            </a:r>
            <a:r>
              <a:rPr lang="en-US" sz="1400" i="1" dirty="0">
                <a:effectLst/>
              </a:rPr>
              <a:t>webpage</a:t>
            </a:r>
            <a:endParaRPr lang="en-US" sz="1600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1336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E61414"/>
              </a:buClr>
              <a:buFont typeface="Wingdings" charset="2"/>
              <a:buChar char="§"/>
            </a:pPr>
            <a:r>
              <a:rPr lang="en-US" sz="2000" dirty="0">
                <a:ln>
                  <a:solidFill>
                    <a:schemeClr val="tx2">
                      <a:alpha val="17000"/>
                    </a:schemeClr>
                  </a:solidFill>
                </a:ln>
              </a:rPr>
              <a:t>Information about </a:t>
            </a:r>
            <a:r>
              <a:rPr lang="en-US" sz="2000" b="1" dirty="0">
                <a:ln>
                  <a:solidFill>
                    <a:schemeClr val="tx2">
                      <a:alpha val="17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translators</a:t>
            </a:r>
            <a:r>
              <a:rPr lang="en-US" sz="2000" b="1" dirty="0">
                <a:ln>
                  <a:solidFill>
                    <a:schemeClr val="tx2">
                      <a:alpha val="17000"/>
                    </a:schemeClr>
                  </a:solidFill>
                </a:ln>
              </a:rPr>
              <a:t> </a:t>
            </a:r>
            <a:r>
              <a:rPr lang="en-US" sz="2000" dirty="0">
                <a:ln>
                  <a:solidFill>
                    <a:schemeClr val="tx2">
                      <a:alpha val="17000"/>
                    </a:schemeClr>
                  </a:solidFill>
                </a:ln>
              </a:rPr>
              <a:t>and </a:t>
            </a:r>
            <a:r>
              <a:rPr lang="en-US" sz="2000" b="1" dirty="0">
                <a:ln>
                  <a:solidFill>
                    <a:schemeClr val="tx2">
                      <a:alpha val="17000"/>
                    </a:schemeClr>
                  </a:solidFill>
                </a:ln>
                <a:solidFill>
                  <a:srgbClr val="FFBFBF"/>
                </a:solidFill>
              </a:rPr>
              <a:t>revisions</a:t>
            </a:r>
            <a:r>
              <a:rPr lang="en-US" sz="2000" dirty="0">
                <a:ln>
                  <a:solidFill>
                    <a:schemeClr val="tx2">
                      <a:alpha val="17000"/>
                    </a:schemeClr>
                  </a:solidFill>
                </a:ln>
              </a:rPr>
              <a:t> may be deleted from footnotes and bibliography. </a:t>
            </a:r>
          </a:p>
          <a:p>
            <a:pPr marL="342900" indent="-342900">
              <a:buClr>
                <a:srgbClr val="E61414"/>
              </a:buClr>
              <a:buFont typeface="Wingdings" charset="2"/>
              <a:buChar char="§"/>
            </a:pPr>
            <a:r>
              <a:rPr lang="en-US" sz="2000" dirty="0">
                <a:ln>
                  <a:solidFill>
                    <a:schemeClr val="tx2">
                      <a:alpha val="17000"/>
                    </a:schemeClr>
                  </a:solidFill>
                </a:ln>
              </a:rPr>
              <a:t>Following the first </a:t>
            </a:r>
            <a:r>
              <a:rPr lang="en-US" sz="2000" b="1" dirty="0">
                <a:ln>
                  <a:solidFill>
                    <a:schemeClr val="tx2">
                      <a:alpha val="17000"/>
                    </a:schemeClr>
                  </a:solidFill>
                </a:ln>
                <a:solidFill>
                  <a:srgbClr val="FFBFBF"/>
                </a:solidFill>
              </a:rPr>
              <a:t>full</a:t>
            </a:r>
            <a:r>
              <a:rPr lang="en-US" sz="2000" dirty="0">
                <a:ln>
                  <a:solidFill>
                    <a:schemeClr val="tx2">
                      <a:alpha val="17000"/>
                    </a:schemeClr>
                  </a:solidFill>
                </a:ln>
                <a:solidFill>
                  <a:srgbClr val="FFBFBF"/>
                </a:solidFill>
              </a:rPr>
              <a:t> </a:t>
            </a:r>
            <a:r>
              <a:rPr lang="en-US" sz="2000" dirty="0">
                <a:ln>
                  <a:solidFill>
                    <a:schemeClr val="tx2">
                      <a:alpha val="17000"/>
                    </a:schemeClr>
                  </a:solidFill>
                </a:ln>
              </a:rPr>
              <a:t>reference in the footnotes to a particular work, subsequent references should contain only the author’s last name, an abbreviated title, and pages. This is referred to as a </a:t>
            </a:r>
            <a:r>
              <a:rPr lang="en-US" sz="2000" dirty="0">
                <a:ln>
                  <a:solidFill>
                    <a:schemeClr val="tx2">
                      <a:alpha val="17000"/>
                    </a:schemeClr>
                  </a:solidFill>
                </a:ln>
                <a:solidFill>
                  <a:srgbClr val="FFBFBF"/>
                </a:solidFill>
              </a:rPr>
              <a:t>shortened note</a:t>
            </a:r>
            <a:r>
              <a:rPr lang="en-US" sz="2000" dirty="0">
                <a:ln>
                  <a:solidFill>
                    <a:schemeClr val="tx2">
                      <a:alpha val="17000"/>
                    </a:schemeClr>
                  </a:solidFill>
                </a:ln>
              </a:rPr>
              <a:t> (p. 164). </a:t>
            </a:r>
            <a:r>
              <a:rPr lang="en-US" sz="2000" i="1" dirty="0">
                <a:ln>
                  <a:solidFill>
                    <a:schemeClr val="tx2">
                      <a:alpha val="17000"/>
                    </a:schemeClr>
                  </a:solidFill>
                </a:ln>
              </a:rPr>
              <a:t>(See examples on following slide.)</a:t>
            </a:r>
          </a:p>
          <a:p>
            <a:pPr marL="1084263" lvl="2" indent="-288925">
              <a:buFont typeface="Wingdings" charset="2"/>
              <a:buChar char="§"/>
            </a:pPr>
            <a:r>
              <a:rPr lang="en-US" sz="2000" dirty="0">
                <a:ln>
                  <a:solidFill>
                    <a:schemeClr val="tx2">
                      <a:alpha val="17000"/>
                    </a:schemeClr>
                  </a:solidFill>
                </a:ln>
              </a:rPr>
              <a:t>Stein, </a:t>
            </a:r>
            <a:r>
              <a:rPr lang="en-US" sz="2000" i="1" dirty="0">
                <a:ln>
                  <a:solidFill>
                    <a:schemeClr val="tx2">
                      <a:alpha val="17000"/>
                    </a:schemeClr>
                  </a:solidFill>
                </a:ln>
              </a:rPr>
              <a:t>Parables</a:t>
            </a:r>
            <a:r>
              <a:rPr lang="en-US" sz="2000" dirty="0">
                <a:ln>
                  <a:solidFill>
                    <a:schemeClr val="tx2">
                      <a:alpha val="17000"/>
                    </a:schemeClr>
                  </a:solidFill>
                </a:ln>
              </a:rPr>
              <a:t>, 53.</a:t>
            </a:r>
          </a:p>
          <a:p>
            <a:pPr marL="342900" indent="-342900">
              <a:buClr>
                <a:srgbClr val="E61414"/>
              </a:buClr>
              <a:buFont typeface="Wingdings" charset="2"/>
              <a:buChar char="§"/>
            </a:pPr>
            <a:r>
              <a:rPr lang="en-US" sz="2000" dirty="0">
                <a:ln>
                  <a:solidFill>
                    <a:schemeClr val="tx2">
                      <a:alpha val="17000"/>
                    </a:schemeClr>
                  </a:solidFill>
                </a:ln>
              </a:rPr>
              <a:t>Never write out the words “chapter(s)” or “verse” after the title of a biblical book, but use this form: </a:t>
            </a:r>
          </a:p>
          <a:p>
            <a:pPr marL="1084263" lvl="2" indent="-288925">
              <a:buFont typeface="Wingdings" charset="2"/>
              <a:buChar char="§"/>
            </a:pPr>
            <a:r>
              <a:rPr lang="en-US" sz="2000" dirty="0">
                <a:ln>
                  <a:solidFill>
                    <a:schemeClr val="tx2">
                      <a:alpha val="17000"/>
                    </a:schemeClr>
                  </a:solidFill>
                </a:ln>
              </a:rPr>
              <a:t>Matthew 5, Luke 6:9.  </a:t>
            </a:r>
          </a:p>
          <a:p>
            <a:pPr marL="342900" indent="-342900">
              <a:buClr>
                <a:srgbClr val="E61414"/>
              </a:buClr>
              <a:buFont typeface="Wingdings" charset="2"/>
              <a:buChar char="§"/>
            </a:pPr>
            <a:r>
              <a:rPr lang="en-US" sz="2000" dirty="0">
                <a:ln>
                  <a:solidFill>
                    <a:schemeClr val="tx2">
                      <a:alpha val="17000"/>
                    </a:schemeClr>
                  </a:solidFill>
                </a:ln>
              </a:rPr>
              <a:t>For journal articles do </a:t>
            </a:r>
            <a:r>
              <a:rPr lang="en-US" sz="2000" b="1" dirty="0">
                <a:ln>
                  <a:solidFill>
                    <a:schemeClr val="tx2">
                      <a:alpha val="17000"/>
                    </a:schemeClr>
                  </a:solidFill>
                </a:ln>
              </a:rPr>
              <a:t>not</a:t>
            </a:r>
            <a:r>
              <a:rPr lang="en-US" sz="2000" dirty="0">
                <a:ln>
                  <a:solidFill>
                    <a:schemeClr val="tx2">
                      <a:alpha val="17000"/>
                    </a:schemeClr>
                  </a:solidFill>
                </a:ln>
              </a:rPr>
              <a:t> include the month or issue number unless pagination is not cumulative for the entire year.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399" y="1322717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How Turabian form should be simplified:</a:t>
            </a:r>
          </a:p>
        </p:txBody>
      </p:sp>
    </p:spTree>
    <p:extLst>
      <p:ext uri="{BB962C8B-B14F-4D97-AF65-F5344CB8AC3E}">
        <p14:creationId xmlns:p14="http://schemas.microsoft.com/office/powerpoint/2010/main" val="4281326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798191"/>
              </p:ext>
            </p:extLst>
          </p:nvPr>
        </p:nvGraphicFramePr>
        <p:xfrm>
          <a:off x="381000" y="1676399"/>
          <a:ext cx="8382000" cy="467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5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Footnote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Footnote 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472">
                <a:tc>
                  <a:txBody>
                    <a:bodyPr/>
                    <a:lstStyle/>
                    <a:p>
                      <a:r>
                        <a:rPr lang="en-US" sz="1600" b="1" dirty="0"/>
                        <a:t>First Entry</a:t>
                      </a:r>
                    </a:p>
                    <a:p>
                      <a:r>
                        <a:rPr lang="en-US" sz="1600" b="0" dirty="0"/>
                        <a:t>(full cite)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57200"/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Craig L.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Blomberg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Jennifer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Foutz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Markley, </a:t>
                      </a: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Handbook of New Testament Exegesis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(Grand Rapids: Baker, 2010), 35.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 marL="0" indent="457200"/>
                      <a:endParaRPr lang="en-US" sz="1400" dirty="0">
                        <a:effectLst/>
                      </a:endParaRPr>
                    </a:p>
                    <a:p>
                      <a:pPr marL="0" marR="0" indent="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William W. Klein, “Exegetical Rigor with Hermeneutical Humility: The Calvinist-Arminian Debate and the New Testament,” in </a:t>
                      </a: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Testament Greek and Exegesis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edited by Amy M. Donaldson and Timothy B. Sailors (Grand Rapids: Eerdmans, 2003), 26-27.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284">
                <a:tc>
                  <a:txBody>
                    <a:bodyPr/>
                    <a:lstStyle/>
                    <a:p>
                      <a:r>
                        <a:rPr lang="en-US" sz="1600" b="1" dirty="0"/>
                        <a:t>Second Entry </a:t>
                      </a:r>
                      <a:r>
                        <a:rPr lang="en-US" sz="1600" dirty="0"/>
                        <a:t>(shortened cite, </a:t>
                      </a:r>
                    </a:p>
                    <a:p>
                      <a:r>
                        <a:rPr lang="en-US" sz="1600" dirty="0"/>
                        <a:t>p. 164)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Blomberg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Markley, </a:t>
                      </a:r>
                      <a:r>
                        <a:rPr lang="en-US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Testament Exegesis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41.</a:t>
                      </a:r>
                    </a:p>
                    <a:p>
                      <a:pPr marL="0" marR="0" indent="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Klein, “Exegetical Rigor,” 33.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1250">
                <a:tc>
                  <a:txBody>
                    <a:bodyPr/>
                    <a:lstStyle/>
                    <a:p>
                      <a:r>
                        <a:rPr lang="en-US" sz="1600" b="1" dirty="0"/>
                        <a:t>Subsequent</a:t>
                      </a:r>
                      <a:r>
                        <a:rPr lang="en-US" sz="1600" b="1" baseline="0" dirty="0"/>
                        <a:t> Entry </a:t>
                      </a:r>
                      <a:r>
                        <a:rPr lang="en-US" sz="1600" baseline="0" dirty="0"/>
                        <a:t>(either shortened cite or </a:t>
                      </a:r>
                      <a:r>
                        <a:rPr lang="en-US" sz="1600" i="1" baseline="0" dirty="0"/>
                        <a:t>ibid., </a:t>
                      </a:r>
                      <a:r>
                        <a:rPr lang="en-US" sz="1600" i="0" baseline="0" dirty="0"/>
                        <a:t>p. 166)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 that </a:t>
                      </a:r>
                      <a:r>
                        <a:rPr lang="en-US" sz="14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ibid. </a:t>
                      </a:r>
                      <a:r>
                        <a:rPr lang="en-US" sz="1400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cannot be the first footnote on a page. Use a shortened cite.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i="1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Klein, “Exegetical Rigor,” 33.</a:t>
                      </a:r>
                    </a:p>
                    <a:p>
                      <a:pPr marL="0" indent="457200"/>
                      <a:endParaRPr lang="en-US" sz="14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457200"/>
                      <a:endParaRPr lang="en-US" sz="14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457200"/>
                      <a:r>
                        <a:rPr lang="en-US" sz="14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en-US" sz="14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Ibid., 45.</a:t>
                      </a:r>
                    </a:p>
                    <a:p>
                      <a:pPr marL="0" indent="457200"/>
                      <a:endParaRPr lang="en-US" sz="140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457200"/>
                      <a:r>
                        <a:rPr lang="en-US" sz="1400" i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40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Ibid.</a:t>
                      </a:r>
                      <a:endParaRPr lang="en-US" sz="1400" i="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0400" y="1143000"/>
            <a:ext cx="258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footnotes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00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Note: Book titles are italicized and article titles are enclosed in quote marks (p. 326-7).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8100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Excerpts from Denver Seminary’s </a:t>
            </a:r>
            <a:b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Guidance for Research Papers</a:t>
            </a:r>
          </a:p>
        </p:txBody>
      </p:sp>
    </p:spTree>
    <p:extLst>
      <p:ext uri="{BB962C8B-B14F-4D97-AF65-F5344CB8AC3E}">
        <p14:creationId xmlns:p14="http://schemas.microsoft.com/office/powerpoint/2010/main" val="167076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9" y="1676400"/>
            <a:ext cx="8382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n w="1905"/>
                <a:solidFill>
                  <a:srgbClr val="D9969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Put scripture references in the text as parenthetical notes</a:t>
            </a:r>
            <a:endParaRPr lang="en-US" sz="1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D99694"/>
              </a:solidFill>
            </a:endParaRPr>
          </a:p>
          <a:p>
            <a:endParaRPr lang="en-US" sz="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en-US" sz="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en-US" sz="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en-US" sz="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en-US" sz="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en-US" sz="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en-US" sz="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en-US" sz="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en-US" sz="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342900" indent="-342900">
              <a:buClr>
                <a:srgbClr val="E61414"/>
              </a:buClr>
              <a:buFont typeface="Wingdings" charset="2"/>
              <a:buChar char="§"/>
            </a:pPr>
            <a:r>
              <a:rPr lang="en-US" sz="2400" dirty="0">
                <a:ln>
                  <a:solidFill>
                    <a:schemeClr val="tx2">
                      <a:alpha val="11000"/>
                    </a:schemeClr>
                  </a:solidFill>
                </a:ln>
              </a:rPr>
              <a:t>Never include punctuation before an open parenthesis, but always after a close parenthesis.</a:t>
            </a:r>
          </a:p>
          <a:p>
            <a:pPr marL="342900" indent="-342900">
              <a:buClr>
                <a:srgbClr val="E61414"/>
              </a:buClr>
              <a:buFont typeface="Wingdings" charset="2"/>
              <a:buChar char="§"/>
            </a:pPr>
            <a:endParaRPr lang="en-US" sz="1200" dirty="0">
              <a:ln>
                <a:solidFill>
                  <a:schemeClr val="tx2">
                    <a:alpha val="11000"/>
                  </a:schemeClr>
                </a:solidFill>
              </a:ln>
            </a:endParaRPr>
          </a:p>
          <a:p>
            <a:pPr marL="342900" indent="-342900">
              <a:buClr>
                <a:srgbClr val="E61414"/>
              </a:buClr>
              <a:buFont typeface="Wingdings" charset="2"/>
              <a:buChar char="§"/>
            </a:pPr>
            <a:r>
              <a:rPr lang="en-US" sz="2400" dirty="0">
                <a:ln>
                  <a:solidFill>
                    <a:schemeClr val="tx2">
                      <a:alpha val="11000"/>
                    </a:schemeClr>
                  </a:solidFill>
                </a:ln>
              </a:rPr>
              <a:t>Punctuation always comes before a close quotation mark. </a:t>
            </a:r>
          </a:p>
          <a:p>
            <a:pPr>
              <a:buClr>
                <a:srgbClr val="E61414"/>
              </a:buClr>
            </a:pPr>
            <a:endParaRPr lang="en-US" sz="1200" dirty="0">
              <a:ln>
                <a:solidFill>
                  <a:schemeClr val="tx2">
                    <a:alpha val="11000"/>
                  </a:schemeClr>
                </a:solidFill>
              </a:ln>
            </a:endParaRPr>
          </a:p>
          <a:p>
            <a:pPr marL="342900" indent="-342900">
              <a:buClr>
                <a:srgbClr val="E61414"/>
              </a:buClr>
              <a:buFont typeface="Wingdings" charset="2"/>
              <a:buChar char="§"/>
            </a:pPr>
            <a:r>
              <a:rPr lang="en-US" sz="2400" dirty="0">
                <a:ln>
                  <a:solidFill>
                    <a:schemeClr val="tx2">
                      <a:alpha val="11000"/>
                    </a:schemeClr>
                  </a:solidFill>
                </a:ln>
              </a:rPr>
              <a:t>Abbreviations may appear in parentheses and footnotes but should be avoided in the text itself.</a:t>
            </a:r>
          </a:p>
          <a:p>
            <a:pPr>
              <a:buClr>
                <a:srgbClr val="E61414"/>
              </a:buClr>
            </a:pPr>
            <a:endParaRPr lang="en-US" sz="1000" dirty="0">
              <a:ln>
                <a:solidFill>
                  <a:schemeClr val="tx2">
                    <a:alpha val="11000"/>
                  </a:schemeClr>
                </a:solidFill>
              </a:ln>
            </a:endParaRPr>
          </a:p>
          <a:p>
            <a:endParaRPr lang="en-US" sz="1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" y="228600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Excerpts from Denver Seminary’s</a:t>
            </a:r>
          </a:p>
          <a:p>
            <a:pPr eaLnBrk="1" hangingPunct="1">
              <a:defRPr/>
            </a:pPr>
            <a:r>
              <a:rPr lang="en-US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Guidance for Research Papers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5899" y="2683509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E61414"/>
              </a:buClr>
            </a:pPr>
            <a:r>
              <a:rPr lang="en-US" sz="2000" dirty="0">
                <a:ln>
                  <a:solidFill>
                    <a:schemeClr val="tx2">
                      <a:alpha val="11000"/>
                    </a:schemeClr>
                  </a:solidFill>
                </a:ln>
              </a:rPr>
              <a:t>Ex.: The most famous saying of Jesus on judgment appears in the Sermon on the Mount (Matt. 7:1). </a:t>
            </a:r>
          </a:p>
        </p:txBody>
      </p:sp>
    </p:spTree>
    <p:extLst>
      <p:ext uri="{BB962C8B-B14F-4D97-AF65-F5344CB8AC3E}">
        <p14:creationId xmlns:p14="http://schemas.microsoft.com/office/powerpoint/2010/main" val="1552422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799" y="1524000"/>
            <a:ext cx="777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n w="1905"/>
                <a:solidFill>
                  <a:srgbClr val="D9969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Abbreviations should appear only in parentheses or footnotes/endnotes</a:t>
            </a:r>
            <a:r>
              <a:rPr lang="en-US" sz="2800" b="1" dirty="0">
                <a:ln w="1905"/>
                <a:solidFill>
                  <a:srgbClr val="D9969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  <a:p>
            <a:endParaRPr lang="en-US" sz="1200" dirty="0"/>
          </a:p>
          <a:p>
            <a:pPr marL="342900" indent="-342900">
              <a:buClr>
                <a:srgbClr val="E61414"/>
              </a:buClr>
              <a:buFont typeface="Wingdings" charset="2"/>
              <a:buChar char="§"/>
            </a:pPr>
            <a:r>
              <a:rPr lang="en-US" sz="2400" dirty="0">
                <a:ln>
                  <a:solidFill>
                    <a:schemeClr val="tx2">
                      <a:alpha val="0"/>
                    </a:schemeClr>
                  </a:solidFill>
                </a:ln>
              </a:rPr>
              <a:t>The main examples of this will be with “verse(s),” “chapter(s),” and the names of biblical or extra-biblical books.  </a:t>
            </a:r>
          </a:p>
          <a:p>
            <a:pPr marL="342900" indent="-342900">
              <a:buClr>
                <a:srgbClr val="E61414"/>
              </a:buClr>
              <a:buFont typeface="Wingdings" charset="2"/>
              <a:buChar char="§"/>
            </a:pPr>
            <a:endParaRPr lang="en-US" sz="1200" dirty="0">
              <a:ln>
                <a:solidFill>
                  <a:schemeClr val="tx2">
                    <a:alpha val="0"/>
                  </a:schemeClr>
                </a:solidFill>
              </a:ln>
            </a:endParaRPr>
          </a:p>
          <a:p>
            <a:pPr marL="342900" indent="-342900">
              <a:buClr>
                <a:srgbClr val="E61414"/>
              </a:buClr>
              <a:buFont typeface="Wingdings" charset="2"/>
              <a:buChar char="§"/>
            </a:pPr>
            <a:r>
              <a:rPr lang="en-US" sz="2400" dirty="0">
                <a:ln>
                  <a:solidFill>
                    <a:schemeClr val="tx2">
                      <a:alpha val="0"/>
                    </a:schemeClr>
                  </a:solidFill>
                </a:ln>
              </a:rPr>
              <a:t>In the regular text of a paper, write “In verses 8-10 we read . . .” but in parentheses or footnotes, write “In vv. 8-10 we read . . . .”  </a:t>
            </a:r>
          </a:p>
          <a:p>
            <a:pPr marL="342900" indent="-342900">
              <a:buClr>
                <a:srgbClr val="E61414"/>
              </a:buClr>
              <a:buFont typeface="Wingdings" charset="2"/>
              <a:buChar char="§"/>
            </a:pPr>
            <a:endParaRPr lang="en-US" sz="1200" dirty="0">
              <a:ln>
                <a:solidFill>
                  <a:schemeClr val="tx2">
                    <a:alpha val="0"/>
                  </a:schemeClr>
                </a:solidFill>
              </a:ln>
            </a:endParaRPr>
          </a:p>
          <a:p>
            <a:pPr marL="342900" indent="-342900">
              <a:buClr>
                <a:srgbClr val="E61414"/>
              </a:buClr>
              <a:buFont typeface="Wingdings" charset="2"/>
              <a:buChar char="§"/>
            </a:pPr>
            <a:r>
              <a:rPr lang="en-US" sz="2400" dirty="0">
                <a:ln>
                  <a:solidFill>
                    <a:schemeClr val="tx2">
                      <a:alpha val="0"/>
                    </a:schemeClr>
                  </a:solidFill>
                </a:ln>
              </a:rPr>
              <a:t>In the text, write “Ezekiel 5:8. . .” but in parentheses or footnotes, write “Ezek. 5:8. . . .”</a:t>
            </a:r>
          </a:p>
          <a:p>
            <a:endParaRPr lang="en-US" sz="12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04800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Excerpts from Denver Seminary’s</a:t>
            </a:r>
          </a:p>
          <a:p>
            <a:pPr eaLnBrk="1" hangingPunct="1">
              <a:defRPr/>
            </a:pPr>
            <a:r>
              <a:rPr lang="en-US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Guidance for Research Papers</a:t>
            </a:r>
          </a:p>
        </p:txBody>
      </p:sp>
    </p:spTree>
    <p:extLst>
      <p:ext uri="{BB962C8B-B14F-4D97-AF65-F5344CB8AC3E}">
        <p14:creationId xmlns:p14="http://schemas.microsoft.com/office/powerpoint/2010/main" val="27013061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3999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Excerpts from Denver Seminary’s </a:t>
            </a:r>
            <a:br>
              <a:rPr lang="en-US" sz="20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Guidance for Research Papers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8686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n w="1905"/>
                <a:solidFill>
                  <a:srgbClr val="D9969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Commentaries may be simplified as follows:</a:t>
            </a:r>
          </a:p>
          <a:p>
            <a:endParaRPr lang="en-US" sz="800" b="1" i="1" dirty="0">
              <a:ln w="1905"/>
              <a:solidFill>
                <a:srgbClr val="D9969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Clr>
                <a:srgbClr val="E61414"/>
              </a:buClr>
              <a:buFont typeface="Wingdings" charset="2"/>
              <a:buChar char="§"/>
            </a:pPr>
            <a:r>
              <a:rPr lang="en-US" sz="2000" dirty="0">
                <a:ln>
                  <a:solidFill>
                    <a:schemeClr val="tx2">
                      <a:alpha val="0"/>
                    </a:schemeClr>
                  </a:solidFill>
                </a:ln>
              </a:rPr>
              <a:t>When an entire volume is written by a single author, treat it just like an ordinary book, omitting the name of the series and series editor.</a:t>
            </a:r>
          </a:p>
          <a:p>
            <a:pPr marL="342900" indent="-342900">
              <a:buClr>
                <a:srgbClr val="E61414"/>
              </a:buClr>
              <a:buFont typeface="Wingdings" charset="2"/>
              <a:buChar char="§"/>
            </a:pPr>
            <a:r>
              <a:rPr lang="en-US" sz="2000" dirty="0">
                <a:ln>
                  <a:solidFill>
                    <a:schemeClr val="tx2">
                      <a:alpha val="0"/>
                    </a:schemeClr>
                  </a:solidFill>
                </a:ln>
              </a:rPr>
              <a:t>When an author has contributed only a portion of a multi-author volume, treat it like a multi-author work.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171384"/>
              </p:ext>
            </p:extLst>
          </p:nvPr>
        </p:nvGraphicFramePr>
        <p:xfrm>
          <a:off x="304800" y="3200400"/>
          <a:ext cx="8610600" cy="3261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6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3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of Commentary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Footnote</a:t>
                      </a:r>
                      <a:r>
                        <a:rPr lang="en-US" baseline="0" dirty="0"/>
                        <a:t> /</a:t>
                      </a:r>
                    </a:p>
                    <a:p>
                      <a:pPr algn="ctr"/>
                      <a:r>
                        <a:rPr lang="en-US" baseline="0" dirty="0"/>
                        <a:t>Bibliography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baseline="0" dirty="0"/>
                        <a:t>Single author of entire volume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06400"/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Craig L.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Blomberg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Matthew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(Nashville: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Broadman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1992).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Blomberg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Craig L. 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Matthew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Nashville: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Broadman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1992.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/>
                        <a:t>Single author of multi-author volume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457200"/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William W. Klein, “Ephesians,” in 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Expositor’s Bible Commentary Revised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ed. David E. Garland and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Tremper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Longman III, vol. 12 (Grand Rapids: Zondervan, 2006), 114-16.</a:t>
                      </a:r>
                    </a:p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457200" indent="-457200"/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Klein, William W.  “Ephesians.” In </a:t>
                      </a:r>
                      <a:r>
                        <a:rPr lang="en-US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Expositor’s Bible Commentary: Revised Edition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edited by David E. Garland and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Tremper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Longman III, vol. 12, 19-173. Grand Rapids: Zondervan, 2006.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39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8" y="1083731"/>
            <a:ext cx="8610600" cy="5041052"/>
          </a:xfrm>
        </p:spPr>
        <p:txBody>
          <a:bodyPr/>
          <a:lstStyle/>
          <a:p>
            <a:pPr eaLnBrk="1" hangingPunct="1">
              <a:buClr>
                <a:srgbClr val="E61414"/>
              </a:buClr>
              <a:defRPr/>
            </a:pPr>
            <a:r>
              <a:rPr lang="en-US" sz="2400" dirty="0"/>
              <a:t>You must cite your sources in order to give credit and avoid plagiarism (p. 139).</a:t>
            </a:r>
          </a:p>
          <a:p>
            <a:pPr eaLnBrk="1" hangingPunct="1">
              <a:buClr>
                <a:srgbClr val="E61414"/>
              </a:buClr>
              <a:defRPr/>
            </a:pPr>
            <a:r>
              <a:rPr lang="en-US" sz="2400" dirty="0"/>
              <a:t>Situations requiring citations (p. 140)</a:t>
            </a:r>
          </a:p>
          <a:p>
            <a:pPr lvl="1" eaLnBrk="1" hangingPunct="1">
              <a:buClr>
                <a:srgbClr val="E61414"/>
              </a:buClr>
              <a:defRPr/>
            </a:pPr>
            <a:r>
              <a:rPr lang="en-US" sz="2000" dirty="0"/>
              <a:t>When </a:t>
            </a:r>
            <a:r>
              <a:rPr lang="en-US" sz="2000" i="1" dirty="0"/>
              <a:t>quoting exact words </a:t>
            </a:r>
            <a:r>
              <a:rPr lang="en-US" sz="2000" dirty="0"/>
              <a:t>from a source</a:t>
            </a:r>
          </a:p>
          <a:p>
            <a:pPr lvl="1" eaLnBrk="1" hangingPunct="1">
              <a:buClr>
                <a:srgbClr val="E61414"/>
              </a:buClr>
              <a:defRPr/>
            </a:pPr>
            <a:r>
              <a:rPr lang="en-US" sz="2000" dirty="0"/>
              <a:t>When you </a:t>
            </a:r>
            <a:r>
              <a:rPr lang="en-US" sz="2000" i="1" dirty="0"/>
              <a:t>paraphrase ideas</a:t>
            </a:r>
            <a:r>
              <a:rPr lang="en-US" sz="2000" dirty="0"/>
              <a:t> that are associated with a specific source</a:t>
            </a:r>
          </a:p>
          <a:p>
            <a:pPr lvl="1" eaLnBrk="1" hangingPunct="1">
              <a:buClr>
                <a:srgbClr val="E61414"/>
              </a:buClr>
              <a:defRPr/>
            </a:pPr>
            <a:r>
              <a:rPr lang="en-US" sz="2000" dirty="0"/>
              <a:t>When you use any ideas, data, or methods attributable to any source you consulted</a:t>
            </a:r>
          </a:p>
          <a:p>
            <a:pPr eaLnBrk="1" hangingPunct="1">
              <a:buClr>
                <a:srgbClr val="E61414"/>
              </a:buClr>
              <a:defRPr/>
            </a:pPr>
            <a:r>
              <a:rPr lang="en-US" sz="2400" dirty="0"/>
              <a:t>When in doubt, cite it! </a:t>
            </a:r>
          </a:p>
          <a:p>
            <a:pPr lvl="1" eaLnBrk="1" hangingPunct="1">
              <a:buClr>
                <a:srgbClr val="E61414"/>
              </a:buClr>
              <a:defRPr/>
            </a:pPr>
            <a:r>
              <a:rPr lang="en-US" sz="2000" dirty="0"/>
              <a:t>Err on the side of over-citing rather than risk under-citing (i.e., plagiarizing)</a:t>
            </a:r>
          </a:p>
          <a:p>
            <a:pPr lvl="1" eaLnBrk="1" hangingPunct="1">
              <a:buClr>
                <a:srgbClr val="E61414"/>
              </a:buClr>
              <a:defRPr/>
            </a:pPr>
            <a:r>
              <a:rPr lang="en-US" sz="2000" dirty="0"/>
              <a:t>For further information on plagiarism, visit our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Resources </a:t>
            </a:r>
            <a:r>
              <a:rPr lang="en-US" sz="2000" dirty="0"/>
              <a:t>page and download “Avoiding Plagiarism”</a:t>
            </a:r>
          </a:p>
          <a:p>
            <a:pPr lvl="1" eaLnBrk="1" hangingPunct="1">
              <a:buClr>
                <a:srgbClr val="E61414"/>
              </a:buClr>
              <a:defRPr/>
            </a:pPr>
            <a:endParaRPr lang="en-US" sz="2000" dirty="0"/>
          </a:p>
          <a:p>
            <a:pPr marL="457200" lvl="1" indent="0" eaLnBrk="1" hangingPunct="1">
              <a:buNone/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17713"/>
            <a:ext cx="914399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Why Citations?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028" y="6124783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defRPr/>
            </a:pPr>
            <a:r>
              <a:rPr lang="en-US" sz="1600" i="1" dirty="0"/>
              <a:t>“If you are faithful in little things, you will be faithful in large ones. But if you are dishonest in little things, you won’t be honest with greater responsibilities.” —</a:t>
            </a:r>
            <a:r>
              <a:rPr lang="en-US" sz="1600" dirty="0"/>
              <a:t>Luke 16:10 NLT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199" y="145627"/>
            <a:ext cx="82264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Writing Center </a:t>
            </a:r>
            <a:b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Services &amp; Resources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46356" y="1764261"/>
            <a:ext cx="6448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Visit our web pages (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Editing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Tutoring</a:t>
            </a:r>
            <a:r>
              <a:rPr lang="en-US" sz="2000" dirty="0"/>
              <a:t>, and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</a:t>
            </a:r>
            <a:r>
              <a:rPr lang="en-US" sz="2000" dirty="0"/>
              <a:t>) </a:t>
            </a:r>
          </a:p>
          <a:p>
            <a:pPr algn="ctr"/>
            <a:r>
              <a:rPr lang="en-US" sz="2000" dirty="0"/>
              <a:t>for more information or click on the QR code.</a:t>
            </a:r>
            <a:endParaRPr lang="en-US" sz="2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 rotWithShape="1">
          <a:blip r:embed="rId6"/>
          <a:srcRect r="48039"/>
          <a:stretch/>
        </p:blipFill>
        <p:spPr>
          <a:xfrm>
            <a:off x="2551111" y="4119569"/>
            <a:ext cx="4038600" cy="945708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r="52941" b="6605"/>
          <a:stretch/>
        </p:blipFill>
        <p:spPr>
          <a:xfrm>
            <a:off x="1257300" y="2783940"/>
            <a:ext cx="3657600" cy="1047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hlinkClick r:id="rId9"/>
          </p:cNvPr>
          <p:cNvPicPr>
            <a:picLocks noChangeAspect="1"/>
          </p:cNvPicPr>
          <p:nvPr/>
        </p:nvPicPr>
        <p:blipFill rotWithShape="1">
          <a:blip r:embed="rId10"/>
          <a:srcRect b="13475"/>
          <a:stretch/>
        </p:blipFill>
        <p:spPr>
          <a:xfrm>
            <a:off x="684211" y="5353791"/>
            <a:ext cx="7772400" cy="1014730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61A43F-CBBF-F84E-9922-83F59C59B9D3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57" y="2569420"/>
            <a:ext cx="1522411" cy="147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3833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76400"/>
            <a:ext cx="9143999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>
                <a:solidFill>
                  <a:schemeClr val="tx1"/>
                </a:solidFill>
              </a:rPr>
              <a:t>Tips on Turabian</a:t>
            </a:r>
            <a:br>
              <a:rPr lang="en-US" sz="6000" b="1" dirty="0">
                <a:solidFill>
                  <a:schemeClr val="tx1"/>
                </a:solidFill>
              </a:rPr>
            </a:b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44876"/>
            <a:ext cx="9144000" cy="163693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Created by Jacki </a:t>
            </a:r>
            <a:r>
              <a:rPr lang="en-US" sz="2000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Soister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: 1/30/13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Extensively Revised and Updated for the 9</a:t>
            </a:r>
            <a:r>
              <a:rPr lang="en-US" sz="2000" baseline="30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ed. by Jana Matthews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Latest Revision</a:t>
            </a:r>
            <a:r>
              <a:rPr lang="en-US" sz="2000">
                <a:solidFill>
                  <a:schemeClr val="accent6">
                    <a:lumMod val="40000"/>
                    <a:lumOff val="60000"/>
                  </a:schemeClr>
                </a:solidFill>
              </a:rPr>
              <a:t>: 8/19/21</a:t>
            </a:r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© Denver Seminary, Littleton, CO, 2013</a:t>
            </a:r>
          </a:p>
        </p:txBody>
      </p:sp>
      <p:sp>
        <p:nvSpPr>
          <p:cNvPr id="4" name="Text Box 209"/>
          <p:cNvSpPr txBox="1">
            <a:spLocks noChangeArrowheads="1"/>
          </p:cNvSpPr>
          <p:nvPr/>
        </p:nvSpPr>
        <p:spPr bwMode="auto">
          <a:xfrm>
            <a:off x="1295400" y="5181600"/>
            <a:ext cx="6629400" cy="1456465"/>
          </a:xfrm>
          <a:prstGeom prst="rect">
            <a:avLst/>
          </a:prstGeom>
          <a:solidFill>
            <a:srgbClr val="00246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000" b="1" cap="small" dirty="0">
              <a:solidFill>
                <a:schemeClr val="bg1"/>
              </a:solidFill>
              <a:latin typeface="Verdana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cap="small" dirty="0">
                <a:solidFill>
                  <a:schemeClr val="bg1">
                    <a:lumMod val="20000"/>
                    <a:lumOff val="80000"/>
                  </a:schemeClr>
                </a:solidFill>
                <a:latin typeface="Verdana"/>
                <a:ea typeface="Times New Roman"/>
              </a:rPr>
              <a:t>Jana Matthews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cap="small" dirty="0">
                <a:solidFill>
                  <a:schemeClr val="bg1">
                    <a:lumMod val="20000"/>
                    <a:lumOff val="80000"/>
                  </a:schemeClr>
                </a:solidFill>
                <a:latin typeface="Verdana"/>
                <a:ea typeface="Times New Roman"/>
              </a:rPr>
              <a:t>Writing Center Coordinator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000" cap="small" dirty="0">
              <a:solidFill>
                <a:schemeClr val="bg1">
                  <a:lumMod val="20000"/>
                  <a:lumOff val="80000"/>
                </a:schemeClr>
              </a:solidFill>
              <a:latin typeface="Verdana"/>
              <a:ea typeface="Times New Roman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cap="small" dirty="0">
                <a:solidFill>
                  <a:schemeClr val="bg1">
                    <a:lumMod val="20000"/>
                    <a:lumOff val="80000"/>
                  </a:schemeClr>
                </a:solidFill>
                <a:latin typeface="Verdana"/>
                <a:ea typeface="Times New Roman"/>
              </a:rPr>
              <a:t>WritingCenter@DenverSeminary.edu</a:t>
            </a:r>
            <a:endParaRPr lang="en-US" sz="2000" dirty="0">
              <a:solidFill>
                <a:schemeClr val="bg1">
                  <a:lumMod val="20000"/>
                  <a:lumOff val="80000"/>
                </a:schemeClr>
              </a:solidFill>
              <a:latin typeface="Times New Roman"/>
              <a:ea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43200" y="457200"/>
            <a:ext cx="3660532" cy="872737"/>
            <a:chOff x="2744585" y="607719"/>
            <a:chExt cx="3660532" cy="872737"/>
          </a:xfrm>
        </p:grpSpPr>
        <p:sp>
          <p:nvSpPr>
            <p:cNvPr id="5" name="Text Box 209"/>
            <p:cNvSpPr txBox="1">
              <a:spLocks noChangeAspect="1" noChangeArrowheads="1"/>
            </p:cNvSpPr>
            <p:nvPr/>
          </p:nvSpPr>
          <p:spPr bwMode="auto">
            <a:xfrm>
              <a:off x="2744585" y="607719"/>
              <a:ext cx="3660532" cy="872737"/>
            </a:xfrm>
            <a:prstGeom prst="rect">
              <a:avLst/>
            </a:prstGeom>
            <a:solidFill>
              <a:srgbClr val="00246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6" name="Picture 5" descr="whitelogo.w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813" y="783794"/>
              <a:ext cx="2877348" cy="5669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685800" y="26670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Pointers from </a:t>
            </a:r>
            <a:r>
              <a:rPr lang="en-US" b="1" i="1" spc="50" dirty="0">
                <a:ln w="13500">
                  <a:solidFill>
                    <a:schemeClr val="tx2"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 Manual for Writers, </a:t>
            </a:r>
            <a:r>
              <a:rPr lang="en-US" b="1" spc="50" dirty="0">
                <a:ln w="13500">
                  <a:solidFill>
                    <a:schemeClr val="tx2"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9</a:t>
            </a:r>
            <a:r>
              <a:rPr lang="en-US" b="1" spc="50" baseline="30000" dirty="0">
                <a:ln w="13500">
                  <a:solidFill>
                    <a:schemeClr val="tx2"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</a:t>
            </a:r>
            <a:r>
              <a:rPr lang="en-US" b="1" spc="50" dirty="0">
                <a:ln w="13500">
                  <a:solidFill>
                    <a:schemeClr val="tx2"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ed.</a:t>
            </a:r>
            <a:r>
              <a:rPr lang="en-US" dirty="0"/>
              <a:t> &amp; </a:t>
            </a:r>
          </a:p>
          <a:p>
            <a:pPr algn="ctr"/>
            <a:r>
              <a:rPr lang="en-US" dirty="0"/>
              <a:t>Denver Seminary’s </a:t>
            </a:r>
            <a:r>
              <a:rPr lang="en-US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Guidance for Research Papers </a:t>
            </a:r>
            <a:r>
              <a:rPr lang="en-US" dirty="0"/>
              <a:t>(2018) </a:t>
            </a:r>
          </a:p>
        </p:txBody>
      </p:sp>
    </p:spTree>
    <p:extLst>
      <p:ext uri="{BB962C8B-B14F-4D97-AF65-F5344CB8AC3E}">
        <p14:creationId xmlns:p14="http://schemas.microsoft.com/office/powerpoint/2010/main" val="398188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57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Turabian at Denver Seminary </a:t>
            </a:r>
            <a:b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Notes/Bibliography Citation Format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383587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E61414"/>
              </a:buClr>
              <a:defRPr/>
            </a:pPr>
            <a:r>
              <a:rPr lang="en-US" sz="2800" dirty="0"/>
              <a:t>Proper Citation of Sources </a:t>
            </a:r>
          </a:p>
          <a:p>
            <a:pPr marL="0" indent="0" eaLnBrk="1" hangingPunct="1">
              <a:lnSpc>
                <a:spcPct val="80000"/>
              </a:lnSpc>
              <a:buClr>
                <a:srgbClr val="E61414"/>
              </a:buClr>
              <a:buNone/>
              <a:defRPr/>
            </a:pPr>
            <a:endParaRPr lang="en-US" sz="2000" dirty="0"/>
          </a:p>
          <a:p>
            <a:pPr marL="796925" lvl="1" indent="-339725" eaLnBrk="1" hangingPunct="1">
              <a:spcBef>
                <a:spcPts val="0"/>
              </a:spcBef>
              <a:defRPr/>
            </a:pPr>
            <a:r>
              <a:rPr lang="en-US" sz="2400" dirty="0"/>
              <a:t>Denver Seminary requires the use of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Turabian style</a:t>
            </a:r>
            <a:r>
              <a:rPr lang="en-US" sz="2400" dirty="0"/>
              <a:t> which means using footnotes and a bibliography (</a:t>
            </a:r>
            <a:r>
              <a:rPr lang="en-US" sz="2400" i="1" dirty="0"/>
              <a:t>Notes-Bibliography </a:t>
            </a:r>
            <a:r>
              <a:rPr lang="en-US" sz="2400" dirty="0"/>
              <a:t>style). </a:t>
            </a: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Turabian style</a:t>
            </a:r>
            <a:r>
              <a:rPr lang="en-US" sz="2400" dirty="0"/>
              <a:t> is required in Bible and theology courses.</a:t>
            </a:r>
          </a:p>
          <a:p>
            <a:pPr marL="796925" lvl="1" indent="-339725" eaLnBrk="1" hangingPunct="1">
              <a:spcBef>
                <a:spcPts val="0"/>
              </a:spcBef>
              <a:defRPr/>
            </a:pPr>
            <a:endParaRPr lang="en-US" sz="2400" dirty="0"/>
          </a:p>
          <a:p>
            <a:pPr marL="796925" lvl="1" indent="-339725" eaLnBrk="1" hangingPunct="1">
              <a:spcBef>
                <a:spcPts val="0"/>
              </a:spcBef>
              <a:defRPr/>
            </a:pPr>
            <a:r>
              <a:rPr lang="en-US" sz="2400" dirty="0"/>
              <a:t>This is in contrast to APA style which uses in-text parenthetical citations and a reference list. APA is generally required in all Counseling Division courses.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3999" cy="876126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Read the Syllabus!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6653" y="1033349"/>
            <a:ext cx="8726347" cy="492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914400" lvl="1" indent="-457200" eaLnBrk="1" hangingPunct="1">
              <a:buClr>
                <a:srgbClr val="E61414"/>
              </a:buClr>
              <a:defRPr/>
            </a:pPr>
            <a:r>
              <a:rPr lang="en-US" sz="2400" b="1" dirty="0"/>
              <a:t>READ THE SYLLABUS </a:t>
            </a:r>
            <a:r>
              <a:rPr lang="en-US" sz="2400" dirty="0"/>
              <a:t>for each written assignment to see what the professor is looking for and what resources the professor suggests and/or requires as part of your research and sources. </a:t>
            </a:r>
          </a:p>
          <a:p>
            <a:pPr marL="914400" lvl="1" indent="-457200" eaLnBrk="1" hangingPunct="1">
              <a:buClr>
                <a:srgbClr val="E61414"/>
              </a:buClr>
              <a:defRPr/>
            </a:pPr>
            <a:r>
              <a:rPr lang="en-US" sz="2400" dirty="0"/>
              <a:t>Various sources you will use include:</a:t>
            </a:r>
          </a:p>
          <a:p>
            <a:pPr marL="1314450" lvl="2" indent="-400050" eaLnBrk="1" hangingPunct="1">
              <a:buClr>
                <a:schemeClr val="tx1"/>
              </a:buClr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Bible</a:t>
            </a:r>
          </a:p>
          <a:p>
            <a:pPr marL="1314450" lvl="2" indent="-400050" eaLnBrk="1" hangingPunct="1">
              <a:buClr>
                <a:schemeClr val="tx1"/>
              </a:buClr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Scholarly journal articles</a:t>
            </a:r>
          </a:p>
          <a:p>
            <a:pPr marL="1314450" lvl="2" indent="-400050" eaLnBrk="1" hangingPunct="1">
              <a:buClr>
                <a:schemeClr val="tx1"/>
              </a:buClr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Bible dictionaries and encyclopedias</a:t>
            </a:r>
          </a:p>
          <a:p>
            <a:pPr marL="1314450" lvl="2" indent="-400050" eaLnBrk="1" hangingPunct="1">
              <a:buClr>
                <a:schemeClr val="tx1"/>
              </a:buClr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Bible commentaries</a:t>
            </a:r>
            <a:r>
              <a:rPr lang="en-US" dirty="0"/>
              <a:t> </a:t>
            </a:r>
          </a:p>
          <a:p>
            <a:pPr marL="1314450" lvl="2" indent="-400050" eaLnBrk="1" hangingPunct="1">
              <a:buClr>
                <a:schemeClr val="tx1"/>
              </a:buClr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Multi-author/multi-essay volumes and books</a:t>
            </a:r>
          </a:p>
          <a:p>
            <a:pPr marL="1314450" lvl="2" indent="-400050" eaLnBrk="1" hangingPunct="1">
              <a:buClr>
                <a:schemeClr val="tx1"/>
              </a:buClr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Scholarly sources retrieved online</a:t>
            </a:r>
          </a:p>
          <a:p>
            <a:pPr marL="1314450" lvl="2" indent="-400050" eaLnBrk="1" hangingPunct="1">
              <a:buClr>
                <a:schemeClr val="tx1"/>
              </a:buClr>
              <a:defRPr/>
            </a:pPr>
            <a:endParaRPr lang="en-US" dirty="0"/>
          </a:p>
          <a:p>
            <a:pPr marL="1035050" lvl="1" indent="-577850" eaLnBrk="1" hangingPunct="1">
              <a:defRPr/>
            </a:pPr>
            <a:endParaRPr lang="en-US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1035050" lvl="1" indent="-577850" eaLnBrk="1" hangingPunct="1">
              <a:defRPr/>
            </a:pPr>
            <a:endParaRPr lang="en-US" sz="2400" dirty="0"/>
          </a:p>
          <a:p>
            <a:pPr marL="457200" lvl="1" indent="0" eaLnBrk="1" hangingPunct="1">
              <a:buNone/>
              <a:defRPr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70862" y="613993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Note: for tips on writing your paper, visit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Crafting a Paper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 descr="CMOS-Turabian 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967984"/>
            <a:ext cx="1207925" cy="713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Turabian Format Checklist</a:t>
            </a:r>
            <a:endParaRPr lang="en-US" sz="3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976599"/>
              </p:ext>
            </p:extLst>
          </p:nvPr>
        </p:nvGraphicFramePr>
        <p:xfrm>
          <a:off x="266700" y="1082103"/>
          <a:ext cx="8610600" cy="5262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4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Formatting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Specifications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80">
                <a:tc>
                  <a:txBody>
                    <a:bodyPr/>
                    <a:lstStyle/>
                    <a:p>
                      <a:r>
                        <a:rPr lang="en-US" dirty="0"/>
                        <a:t>Font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Times New Roman – 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090">
                <a:tc>
                  <a:txBody>
                    <a:bodyPr/>
                    <a:lstStyle/>
                    <a:p>
                      <a:r>
                        <a:rPr lang="en-US" dirty="0"/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Font size: 12 pt.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Line spacing: double space</a:t>
                      </a:r>
                      <a:r>
                        <a:rPr lang="en-US" baseline="0" dirty="0"/>
                        <a:t> text, triple space above headings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/>
                        <a:t>1</a:t>
                      </a:r>
                      <a:r>
                        <a:rPr lang="en-US" dirty="0"/>
                        <a:t>"</a:t>
                      </a:r>
                      <a:r>
                        <a:rPr lang="en-US" baseline="0" dirty="0"/>
                        <a:t> margins on all sides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9309">
                <a:tc>
                  <a:txBody>
                    <a:bodyPr/>
                    <a:lstStyle/>
                    <a:p>
                      <a:r>
                        <a:rPr lang="en-US" dirty="0"/>
                        <a:t>Block quotations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/>
                        <a:t>Quotations of five or more lines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Line spacing: single space quotations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with blank line before and after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Indent: all lines are</a:t>
                      </a:r>
                      <a:r>
                        <a:rPr lang="en-US" baseline="0" dirty="0"/>
                        <a:t> indented</a:t>
                      </a:r>
                      <a:r>
                        <a:rPr lang="en-US" dirty="0"/>
                        <a:t> ½ inch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9309">
                <a:tc>
                  <a:txBody>
                    <a:bodyPr/>
                    <a:lstStyle/>
                    <a:p>
                      <a:r>
                        <a:rPr lang="en-US" dirty="0"/>
                        <a:t>Footnotes*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Font size: 10 pt.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Line</a:t>
                      </a:r>
                      <a:r>
                        <a:rPr lang="en-US" baseline="0" dirty="0"/>
                        <a:t> spacing: single space within each entry, blank line between entries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/>
                        <a:t>Indent: ½ inch first line of each footnote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8931">
                <a:tc>
                  <a:txBody>
                    <a:bodyPr/>
                    <a:lstStyle/>
                    <a:p>
                      <a:r>
                        <a:rPr lang="en-US" dirty="0"/>
                        <a:t>Bibliography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Font size: 12 pt.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/>
                        <a:t>Line</a:t>
                      </a:r>
                      <a:r>
                        <a:rPr lang="en-US" baseline="0" dirty="0"/>
                        <a:t> spacing: single within each entry, double between entries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/>
                        <a:t>Indent </a:t>
                      </a:r>
                      <a:r>
                        <a:rPr lang="en-US" baseline="0" dirty="0" err="1"/>
                        <a:t>runover</a:t>
                      </a:r>
                      <a:r>
                        <a:rPr lang="en-US" baseline="0" dirty="0"/>
                        <a:t> lines ½ inch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400800"/>
            <a:ext cx="911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*Turabian also includes an endnotes style, but footnotes are generally preferred at Denver Seminary </a:t>
            </a:r>
          </a:p>
        </p:txBody>
      </p:sp>
    </p:spTree>
    <p:extLst>
      <p:ext uri="{BB962C8B-B14F-4D97-AF65-F5344CB8AC3E}">
        <p14:creationId xmlns:p14="http://schemas.microsoft.com/office/powerpoint/2010/main" val="350572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Highlights from Turabian</a:t>
            </a:r>
            <a:b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Abbreviations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287338" indent="-287338" eaLnBrk="1" hangingPunct="1">
              <a:spcBef>
                <a:spcPts val="0"/>
              </a:spcBef>
              <a:spcAft>
                <a:spcPts val="600"/>
              </a:spcAft>
              <a:buClr>
                <a:srgbClr val="E61414"/>
              </a:buClr>
              <a:defRPr/>
            </a:pPr>
            <a:r>
              <a:rPr lang="en-US" sz="2800" dirty="0"/>
              <a:t>Old Testament, New Testament, &amp; Apocrypha </a:t>
            </a:r>
          </a:p>
          <a:p>
            <a:pPr marL="576263" lvl="1" indent="-288925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Use either the </a:t>
            </a:r>
            <a:r>
              <a:rPr lang="en-US" sz="2400" i="1" dirty="0"/>
              <a:t>traditional</a:t>
            </a:r>
            <a:r>
              <a:rPr lang="en-US" sz="2400" dirty="0"/>
              <a:t> or </a:t>
            </a:r>
            <a:r>
              <a:rPr lang="en-US" sz="2400" i="1" dirty="0"/>
              <a:t>shorter </a:t>
            </a:r>
            <a:r>
              <a:rPr lang="en-US" sz="2400" dirty="0"/>
              <a:t>formats</a:t>
            </a:r>
            <a:r>
              <a:rPr lang="en-US" sz="2400" i="1" dirty="0"/>
              <a:t>.</a:t>
            </a:r>
            <a:r>
              <a:rPr lang="en-US" sz="2400" dirty="0"/>
              <a:t> Denver Seminary recommends </a:t>
            </a:r>
            <a:r>
              <a:rPr lang="en-US" sz="2400" i="1" dirty="0"/>
              <a:t>traditional. </a:t>
            </a:r>
          </a:p>
          <a:p>
            <a:pPr marL="976313" lvl="2" indent="-288925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/>
              <a:t>Traditional example: 2 Chron.</a:t>
            </a:r>
          </a:p>
          <a:p>
            <a:pPr marL="976313" lvl="2" indent="-288925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/>
              <a:t>Shorter example: 2 </a:t>
            </a:r>
            <a:r>
              <a:rPr lang="en-US" sz="2000" dirty="0" err="1"/>
              <a:t>Chr</a:t>
            </a:r>
            <a:endParaRPr lang="en-US" sz="2000" dirty="0"/>
          </a:p>
          <a:p>
            <a:pPr marL="976313" lvl="2" indent="-288925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/>
              <a:t>See Turabian pp. 352-354 for a full list of book abbreviations</a:t>
            </a:r>
          </a:p>
          <a:p>
            <a:pPr marL="176022" indent="-279400" eaLnBrk="1" hangingPunct="1">
              <a:spcBef>
                <a:spcPts val="0"/>
              </a:spcBef>
              <a:spcAft>
                <a:spcPts val="0"/>
              </a:spcAft>
              <a:buClr>
                <a:srgbClr val="E61414"/>
              </a:buClr>
              <a:defRPr/>
            </a:pPr>
            <a:r>
              <a:rPr lang="en-US" sz="2800" dirty="0"/>
              <a:t>Other abbreviations (full guidance: pp. 342-57)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000" dirty="0"/>
          </a:p>
          <a:p>
            <a:pPr marL="576072" lvl="1" indent="-2794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One page: p. </a:t>
            </a:r>
          </a:p>
          <a:p>
            <a:pPr marL="296672" lvl="1" indent="0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000" dirty="0"/>
          </a:p>
          <a:p>
            <a:pPr marL="576072" lvl="1" indent="-2794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More than one page: pp.</a:t>
            </a:r>
          </a:p>
          <a:p>
            <a:pPr marL="576072" lvl="1" indent="-279400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  <a:p>
            <a:pPr marL="576072" lvl="1" indent="-2794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“That is”: i.e., (Latin, </a:t>
            </a:r>
            <a:r>
              <a:rPr lang="en-US" sz="2400" i="1" dirty="0"/>
              <a:t>id </a:t>
            </a:r>
            <a:r>
              <a:rPr lang="en-US" sz="2400" i="1" dirty="0" err="1"/>
              <a:t>est</a:t>
            </a:r>
            <a:r>
              <a:rPr lang="en-US" sz="2400" dirty="0"/>
              <a:t>)</a:t>
            </a:r>
          </a:p>
          <a:p>
            <a:pPr marL="576072" lvl="1" indent="-279400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  <a:p>
            <a:pPr marL="576072" lvl="1" indent="-2794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“For example”: e.g., (Latin, </a:t>
            </a:r>
            <a:r>
              <a:rPr lang="en-US" sz="2400" i="1" dirty="0"/>
              <a:t>exempli gratia</a:t>
            </a:r>
            <a:r>
              <a:rPr lang="en-US" sz="2400" dirty="0"/>
              <a:t>)</a:t>
            </a:r>
          </a:p>
          <a:p>
            <a:pPr marL="296672" lvl="1" indent="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092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6425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Bible-related Citations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7200" y="7620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Highlights from Turabian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907969"/>
            <a:ext cx="8915400" cy="4648200"/>
          </a:xfrm>
        </p:spPr>
        <p:txBody>
          <a:bodyPr/>
          <a:lstStyle/>
          <a:p>
            <a:pPr marL="635000" lvl="1" indent="-342900">
              <a:buClr>
                <a:srgbClr val="E61414"/>
              </a:buClr>
              <a:defRPr/>
            </a:pPr>
            <a:r>
              <a:rPr lang="en-US" dirty="0"/>
              <a:t>References to biblical passages (pp. 203 and 351)</a:t>
            </a:r>
          </a:p>
          <a:p>
            <a:pPr marL="1028700" lvl="2" indent="-342900">
              <a:buClrTx/>
              <a:defRPr/>
            </a:pPr>
            <a:endParaRPr lang="en-US" sz="1000" i="1" dirty="0"/>
          </a:p>
          <a:p>
            <a:pPr marL="1028700" lvl="2" indent="-342900">
              <a:buClrTx/>
              <a:defRPr/>
            </a:pPr>
            <a:r>
              <a:rPr lang="en-US" sz="2200" i="1" dirty="0"/>
              <a:t>When quoting scripture in text</a:t>
            </a:r>
            <a:r>
              <a:rPr lang="en-US" sz="2200" dirty="0"/>
              <a:t>: use a parenthetical cite immediately after the quotation (not a footnote), and put the period after the closed parenthesis. Identify the version. </a:t>
            </a:r>
          </a:p>
          <a:p>
            <a:pPr marL="1028700" lvl="3" indent="177800">
              <a:buClr>
                <a:srgbClr val="E61414"/>
              </a:buClr>
              <a:defRPr/>
            </a:pPr>
            <a:r>
              <a:rPr lang="en-US" sz="1800" dirty="0"/>
              <a:t>“I will build you up again” (Jer. 31:4 NIV).</a:t>
            </a:r>
          </a:p>
          <a:p>
            <a:pPr marL="1028700" lvl="3" indent="177800">
              <a:buClr>
                <a:srgbClr val="E61414"/>
              </a:buClr>
              <a:defRPr/>
            </a:pPr>
            <a:endParaRPr lang="en-US" sz="1000" dirty="0"/>
          </a:p>
          <a:p>
            <a:pPr marL="1028700" lvl="2" indent="-342900">
              <a:buClrTx/>
              <a:defRPr/>
            </a:pPr>
            <a:r>
              <a:rPr lang="en-US" sz="2200" i="1" dirty="0"/>
              <a:t>When referring to whole chapters or books in text: </a:t>
            </a:r>
            <a:r>
              <a:rPr lang="en-US" sz="2200" dirty="0"/>
              <a:t>spell out the names of the books (p. 351).</a:t>
            </a:r>
          </a:p>
          <a:p>
            <a:pPr marL="1028700" lvl="3" indent="177800">
              <a:buClr>
                <a:srgbClr val="E61414"/>
              </a:buClr>
              <a:defRPr/>
            </a:pPr>
            <a:r>
              <a:rPr lang="en-US" sz="1800" dirty="0"/>
              <a:t>Jeremiah 42-44 records the flight of the Jews to Egypt.</a:t>
            </a:r>
          </a:p>
          <a:p>
            <a:pPr marL="1028700" lvl="3" indent="177800">
              <a:buClr>
                <a:srgbClr val="E61414"/>
              </a:buClr>
              <a:defRPr/>
            </a:pPr>
            <a:endParaRPr lang="en-US" sz="1000" dirty="0"/>
          </a:p>
          <a:p>
            <a:pPr marL="1028700" lvl="2" indent="-342900">
              <a:buClrTx/>
              <a:defRPr/>
            </a:pPr>
            <a:r>
              <a:rPr lang="en-US" sz="2200" i="1" dirty="0"/>
              <a:t>When identifying passages by verse in your text: </a:t>
            </a:r>
            <a:r>
              <a:rPr lang="en-US" sz="2200" dirty="0"/>
              <a:t>abbreviate the names of the books (p. 351).  </a:t>
            </a:r>
          </a:p>
          <a:p>
            <a:pPr marL="1028700" lvl="3" indent="177800">
              <a:buClr>
                <a:srgbClr val="E61414"/>
              </a:buClr>
              <a:defRPr/>
            </a:pPr>
            <a:r>
              <a:rPr lang="en-US" sz="1800" dirty="0"/>
              <a:t>In Jer. 31:4 the prophet states, “I will build you up again.”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2" y="1828800"/>
            <a:ext cx="8686800" cy="4572000"/>
          </a:xfrm>
        </p:spPr>
        <p:txBody>
          <a:bodyPr/>
          <a:lstStyle/>
          <a:p>
            <a:pPr marL="342900" lvl="1" indent="-279400">
              <a:defRPr/>
            </a:pPr>
            <a:r>
              <a:rPr lang="en-US" dirty="0"/>
              <a:t>References to Bible versions:</a:t>
            </a:r>
          </a:p>
          <a:p>
            <a:pPr marL="685800" lvl="2" indent="-342900">
              <a:spcBef>
                <a:spcPts val="0"/>
              </a:spcBef>
              <a:buClr>
                <a:srgbClr val="E61414"/>
              </a:buClr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first occurrence of a verse, note the version in parenthesis using abbreviations, but no italics or comma: </a:t>
            </a:r>
          </a:p>
          <a:p>
            <a:pPr marL="1090613" lvl="3" indent="-225425">
              <a:spcBef>
                <a:spcPts val="0"/>
              </a:spcBef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“Jesus wept” (John 11:35 NIV</a:t>
            </a:r>
            <a:r>
              <a:rPr lang="en-US" dirty="0"/>
              <a:t>).</a:t>
            </a:r>
            <a:r>
              <a:rPr lang="en-US" sz="800" dirty="0"/>
              <a:t> </a:t>
            </a:r>
          </a:p>
          <a:p>
            <a:pPr marL="865188" lvl="3" indent="0">
              <a:spcBef>
                <a:spcPts val="0"/>
              </a:spcBef>
              <a:buNone/>
            </a:pPr>
            <a:endParaRPr lang="en-US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lvl="2" indent="-342900">
              <a:spcBef>
                <a:spcPts val="0"/>
              </a:spcBef>
              <a:buClr>
                <a:srgbClr val="E61414"/>
              </a:buClr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Footnote the first occurrence and identify the version. Thereafter, only identify the version when you diverge from your default one. (See footnote example below.) </a:t>
            </a:r>
          </a:p>
          <a:p>
            <a:pPr marL="1090613" lvl="3" indent="-225425">
              <a:spcBef>
                <a:spcPts val="0"/>
              </a:spcBef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“Jesus began to weep” (John 11:35).</a:t>
            </a:r>
            <a:r>
              <a:rPr lang="en-US" sz="1600" baseline="40000" dirty="0">
                <a:effectLst/>
                <a:latin typeface="Arial"/>
                <a:cs typeface="Arial"/>
              </a:rPr>
              <a:t>1 </a:t>
            </a:r>
          </a:p>
          <a:p>
            <a:pPr marL="865188" lvl="3" indent="0">
              <a:spcBef>
                <a:spcPts val="0"/>
              </a:spcBef>
              <a:buNone/>
            </a:pPr>
            <a:endParaRPr lang="en-US" sz="1600" baseline="40000" dirty="0">
              <a:effectLst/>
              <a:latin typeface="Arial"/>
              <a:cs typeface="Arial"/>
            </a:endParaRPr>
          </a:p>
          <a:p>
            <a:pPr marL="687388" lvl="2" indent="-344488">
              <a:spcBef>
                <a:spcPts val="0"/>
              </a:spcBef>
              <a:buClr>
                <a:srgbClr val="E61414"/>
              </a:buClr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general you do not need to cite the Bible in your Bibliography (p. 203). </a:t>
            </a:r>
          </a:p>
          <a:p>
            <a:pPr marL="1090613" lvl="3" indent="-225425">
              <a:spcBef>
                <a:spcPts val="0"/>
              </a:spcBef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Exception: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citing study notes or other portions of a Bible, which are treated as a part of an edited collection (p. 184).</a:t>
            </a:r>
            <a:endParaRPr lang="en-US" sz="1800" dirty="0">
              <a:effectLst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6425" cy="6858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Bible-related Citations</a:t>
            </a: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457200" y="152400"/>
            <a:ext cx="8226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Highlights from Turabian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863719-47B1-F949-A05F-5C785DAD781A}"/>
              </a:ext>
            </a:extLst>
          </p:cNvPr>
          <p:cNvSpPr txBox="1"/>
          <p:nvPr/>
        </p:nvSpPr>
        <p:spPr>
          <a:xfrm>
            <a:off x="609600" y="6438405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40000" dirty="0">
                <a:cs typeface="Times New Roman" pitchFamily="18" charset="0"/>
              </a:rPr>
              <a:t>1</a:t>
            </a:r>
            <a:r>
              <a:rPr lang="en-US" sz="1600" dirty="0">
                <a:cs typeface="Times New Roman" pitchFamily="18" charset="0"/>
              </a:rPr>
              <a:t> Unless otherwise noted, this and all subsequent references are from the </a:t>
            </a:r>
            <a:r>
              <a:rPr lang="en-US" sz="1600" cap="small" dirty="0">
                <a:cs typeface="Times New Roman" pitchFamily="18" charset="0"/>
              </a:rPr>
              <a:t>NRSV</a:t>
            </a:r>
            <a:r>
              <a:rPr lang="en-US" sz="1600" dirty="0">
                <a:cs typeface="Times New Roman" pitchFamily="18" charset="0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7824617"/>
      </p:ext>
    </p:extLst>
  </p:cSld>
  <p:clrMapOvr>
    <a:masterClrMapping/>
  </p:clrMapOvr>
</p:sld>
</file>

<file path=ppt/theme/theme1.xml><?xml version="1.0" encoding="utf-8"?>
<a:theme xmlns:a="http://schemas.openxmlformats.org/drawingml/2006/main" name="Fading Grid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002060"/>
      </a:lt2>
      <a:accent1>
        <a:srgbClr val="C000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FFFFCC"/>
      </a:folHlink>
    </a:clrScheme>
    <a:fontScheme name="Fading Gr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410468BD3BB24DAEA8FAD741D2593B" ma:contentTypeVersion="12" ma:contentTypeDescription="Create a new document." ma:contentTypeScope="" ma:versionID="2b8cf894c536d28ea325160c41f23355">
  <xsd:schema xmlns:xsd="http://www.w3.org/2001/XMLSchema" xmlns:xs="http://www.w3.org/2001/XMLSchema" xmlns:p="http://schemas.microsoft.com/office/2006/metadata/properties" xmlns:ns2="94ee3b50-a736-4e09-b528-eb9c23af3b4b" xmlns:ns3="b54d8f22-9f33-4906-a842-4ff16ca2bf3d" targetNamespace="http://schemas.microsoft.com/office/2006/metadata/properties" ma:root="true" ma:fieldsID="f56bb61d815227cdf244fe54f52b6e85" ns2:_="" ns3:_="">
    <xsd:import namespace="94ee3b50-a736-4e09-b528-eb9c23af3b4b"/>
    <xsd:import namespace="b54d8f22-9f33-4906-a842-4ff16ca2bf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ee3b50-a736-4e09-b528-eb9c23af3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d8f22-9f33-4906-a842-4ff16ca2bf3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3AA2F4-11F2-4081-B153-4C0FC86629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36B3BC-3D2E-4F3C-9578-FF459896B7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ee3b50-a736-4e09-b528-eb9c23af3b4b"/>
    <ds:schemaRef ds:uri="b54d8f22-9f33-4906-a842-4ff16ca2bf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EAB6B-17F7-44B9-83CE-B142463EEAD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28101</TotalTime>
  <Words>3730</Words>
  <Application>Microsoft Macintosh PowerPoint</Application>
  <PresentationFormat>On-screen Show (4:3)</PresentationFormat>
  <Paragraphs>430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Verdana</vt:lpstr>
      <vt:lpstr>Wingdings</vt:lpstr>
      <vt:lpstr>Fading Grid</vt:lpstr>
      <vt:lpstr>Tips on Turabian</vt:lpstr>
      <vt:lpstr>What is “Turabian”?</vt:lpstr>
      <vt:lpstr>PowerPoint Presentation</vt:lpstr>
      <vt:lpstr>Turabian at Denver Seminary  Notes/Bibliography Citation Format  </vt:lpstr>
      <vt:lpstr>Read the Syllabus!</vt:lpstr>
      <vt:lpstr>Turabian Format Checklist</vt:lpstr>
      <vt:lpstr>Highlights from Turabian Abbreviations</vt:lpstr>
      <vt:lpstr>Bible-related Citations</vt:lpstr>
      <vt:lpstr>Bible-related Citations</vt:lpstr>
      <vt:lpstr>Turabian at Denver Seminary  What to Capitalize</vt:lpstr>
      <vt:lpstr>Highlights from Turabian</vt:lpstr>
      <vt:lpstr>Highlights from Turabian</vt:lpstr>
      <vt:lpstr>Highlights from Turabian</vt:lpstr>
      <vt:lpstr>Citing Books</vt:lpstr>
      <vt:lpstr>Citing Electronic Books</vt:lpstr>
      <vt:lpstr>Citing Journal Articles</vt:lpstr>
      <vt:lpstr>Citing Journal Articles</vt:lpstr>
      <vt:lpstr>Citing Electronic Sources Online Sources</vt:lpstr>
      <vt:lpstr>Citing Electronic Sources E-books, Websites, Blogs, and Social Media</vt:lpstr>
      <vt:lpstr>Citing Electronic Sources E-books, Websites, Blogs, and Social Media</vt:lpstr>
      <vt:lpstr>Citing Unpublished Sources</vt:lpstr>
      <vt:lpstr>Citing Unpublished Sources</vt:lpstr>
      <vt:lpstr>Citing Unpublished Sources</vt:lpstr>
      <vt:lpstr>Citing Visual and Performing Arts</vt:lpstr>
      <vt:lpstr>Excerpts from Denver Seminary’s Guidance for Research Papers*</vt:lpstr>
      <vt:lpstr>PowerPoint Presentation</vt:lpstr>
      <vt:lpstr>PowerPoint Presentation</vt:lpstr>
      <vt:lpstr>PowerPoint Presentation</vt:lpstr>
      <vt:lpstr>Excerpts from Denver Seminary’s  Guidance for Research Papers</vt:lpstr>
      <vt:lpstr>Writing Center  Services &amp; Resources</vt:lpstr>
      <vt:lpstr>Tips on Turabian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on Turabian</dc:title>
  <dc:creator>BRITTANY DAVISON</dc:creator>
  <cp:lastModifiedBy>Jana Matthews</cp:lastModifiedBy>
  <cp:revision>422</cp:revision>
  <cp:lastPrinted>2013-07-12T23:46:54Z</cp:lastPrinted>
  <dcterms:created xsi:type="dcterms:W3CDTF">2011-08-29T21:31:12Z</dcterms:created>
  <dcterms:modified xsi:type="dcterms:W3CDTF">2023-10-15T23:41:04Z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0x01010057410468BD3BB24DAEA8FAD741D2593B</vt:lpwstr>
  </property>
</Properties>
</file>